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2" r:id="rId7"/>
    <p:sldId id="261" r:id="rId8"/>
    <p:sldId id="260" r:id="rId9"/>
    <p:sldId id="279" r:id="rId10"/>
    <p:sldId id="264" r:id="rId11"/>
    <p:sldId id="277" r:id="rId12"/>
    <p:sldId id="265" r:id="rId13"/>
    <p:sldId id="266" r:id="rId14"/>
    <p:sldId id="272" r:id="rId15"/>
    <p:sldId id="267" r:id="rId16"/>
    <p:sldId id="268" r:id="rId17"/>
    <p:sldId id="276" r:id="rId18"/>
    <p:sldId id="273" r:id="rId19"/>
    <p:sldId id="274" r:id="rId20"/>
    <p:sldId id="275" r:id="rId21"/>
    <p:sldId id="271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7730-3085-43F0-87C5-07592CA2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C2141-9DA8-4D36-8485-6DD67588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697B1-B9F8-4AE8-A9AC-F25E8451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99E6-CD8F-4C30-A8C8-809FF9C3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78BC-0DF0-4694-93DD-B4303D93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21D9-8667-4015-81E5-0809CDB2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5B851-C1C5-4EF1-8554-9AC2AFCDD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8429C-DBCC-4B22-82B8-15C01AC2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AFBFE-2A99-431E-8C80-82D00C5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F4186-C62E-4570-91D7-C3413882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9F795C-D2F0-457B-8F3D-5CE8D75E3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40CFB-1605-47D7-A233-02BF77A3B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0CADE-CEB6-470B-BE3E-0181844E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64CA-890C-45A2-B4FB-23038218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5842-01E0-4BD2-A823-736810C0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C3D2-48EE-4640-9753-2630E18C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4AD0-2DF4-430F-A899-3CC199F5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D4AA-5F4F-41F8-A562-E4CF3F99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A7086-72FF-4262-8CF3-500681F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A5E7B-9EB1-4D17-8F80-79FACDFB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3688-BCAE-46D6-AB64-CCB4F635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93E6-BAA0-489F-9657-8F1DC2F4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DAB1-FCB1-4938-AB43-6E219A46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2B087-D684-46FE-9536-49FF77CC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CD47-C38A-4B1F-B969-1458ED5C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4284-C66A-496F-8D5E-5AF22F1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1FBC-E367-4A4D-9135-70EA05677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AE18C-C5B1-4B15-B925-EB47CB1A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FDD0F-5428-4C23-A01D-BCAAD6BC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F0CA0-2A28-44E2-B5AB-DF1BFA3F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A8D41-EC77-4D6D-AE01-B838E955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1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EB09-9A9C-4D81-9029-541154A5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8D1B6-F9EF-43AB-BF77-639B7E848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C432D-FF4F-425A-BC6A-28BC3A42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BFE8A-2803-4C68-AA53-E3A9F853A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06375-0A63-4900-8442-9BE7C4200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5D8E-EF8F-42D9-ADA0-72FBC899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E117B-D12E-40FE-B384-9F44E2AB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96591-B98F-448B-97FE-F46B63DA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A79F-ADFF-41D2-A7ED-90B3151E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E070-723B-4B26-B933-06DC6023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823C9-C48E-40CC-92DC-960348BC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AE4C3-A922-4BBF-A35C-E67A52CC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82976-FE27-41E7-9258-E1F2EBC4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CDEA3-6C07-4BDA-A4FD-766FAC6C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8AA5E-10CE-4A38-9381-6B62ABA6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2E28-041B-4ABB-801E-00AC0454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279B6-20CD-4EB0-ADE8-4061DCA8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E2875-D563-448A-A16F-4EB3217F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2C3D7-9C16-4C5B-8620-30A38032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4965-4A7B-4DAD-A121-1FB0F6E8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C7FD8-C0A7-47B1-A221-BD5EAA7F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1B22-F668-4D27-BF75-799C7608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EA0FC-4013-477A-8EFC-37EDD0190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4ADD1-F409-4D5A-8B98-B1AA81437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F43B3-DD6F-4983-8D62-B4962558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C06C5-2291-4830-977C-CCF333DA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D88F-2976-423F-9A9C-E049D1AA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EA45F-16E7-4120-900A-A3599751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21B2-D7BD-4AF6-A05A-640EEB41B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DAF5-F715-4D03-AA5F-A91EE4525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E7DA-2185-4D8C-B0EB-519FD063A43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BA90-46A2-4F65-A791-2D4EF3D02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E9BA-6C0D-4977-95AE-4780CC1DC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image" Target="../media/image34.png"/><Relationship Id="rId7" Type="http://schemas.openxmlformats.org/officeDocument/2006/relationships/image" Target="../media/image250.png"/><Relationship Id="rId12" Type="http://schemas.openxmlformats.org/officeDocument/2006/relationships/image" Target="../media/image3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32.png"/><Relationship Id="rId15" Type="http://schemas.openxmlformats.org/officeDocument/2006/relationships/image" Target="../media/image36.png"/><Relationship Id="rId10" Type="http://schemas.openxmlformats.org/officeDocument/2006/relationships/image" Target="../media/image19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image" Target="../media/image310.png"/><Relationship Id="rId3" Type="http://schemas.openxmlformats.org/officeDocument/2006/relationships/image" Target="../media/image21.png"/><Relationship Id="rId7" Type="http://schemas.openxmlformats.org/officeDocument/2006/relationships/image" Target="../media/image250.png"/><Relationship Id="rId12" Type="http://schemas.openxmlformats.org/officeDocument/2006/relationships/image" Target="../media/image38.png"/><Relationship Id="rId17" Type="http://schemas.openxmlformats.org/officeDocument/2006/relationships/image" Target="../media/image340.png"/><Relationship Id="rId2" Type="http://schemas.openxmlformats.org/officeDocument/2006/relationships/image" Target="../media/image20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37.png"/><Relationship Id="rId5" Type="http://schemas.openxmlformats.org/officeDocument/2006/relationships/image" Target="../media/image230.png"/><Relationship Id="rId15" Type="http://schemas.openxmlformats.org/officeDocument/2006/relationships/image" Target="../media/image40.png"/><Relationship Id="rId10" Type="http://schemas.openxmlformats.org/officeDocument/2006/relationships/image" Target="../media/image280.png"/><Relationship Id="rId4" Type="http://schemas.openxmlformats.org/officeDocument/2006/relationships/image" Target="../media/image22.png"/><Relationship Id="rId9" Type="http://schemas.openxmlformats.org/officeDocument/2006/relationships/image" Target="../media/image270.png"/><Relationship Id="rId1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13" Type="http://schemas.openxmlformats.org/officeDocument/2006/relationships/image" Target="../media/image410.png"/><Relationship Id="rId7" Type="http://schemas.openxmlformats.org/officeDocument/2006/relationships/image" Target="../media/image351.png"/><Relationship Id="rId12" Type="http://schemas.openxmlformats.org/officeDocument/2006/relationships/image" Target="../media/image400.png"/><Relationship Id="rId2" Type="http://schemas.openxmlformats.org/officeDocument/2006/relationships/image" Target="../media/image2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11" Type="http://schemas.openxmlformats.org/officeDocument/2006/relationships/image" Target="../media/image390.png"/><Relationship Id="rId15" Type="http://schemas.openxmlformats.org/officeDocument/2006/relationships/image" Target="../media/image430.png"/><Relationship Id="rId10" Type="http://schemas.openxmlformats.org/officeDocument/2006/relationships/image" Target="../media/image43.png"/><Relationship Id="rId9" Type="http://schemas.openxmlformats.org/officeDocument/2006/relationships/image" Target="../media/image371.png"/><Relationship Id="rId14" Type="http://schemas.openxmlformats.org/officeDocument/2006/relationships/image" Target="../media/image4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5.jpg"/><Relationship Id="rId7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0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5.jpg"/><Relationship Id="rId7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6.jpg"/><Relationship Id="rId5" Type="http://schemas.openxmlformats.org/officeDocument/2006/relationships/image" Target="../media/image7.jpg"/><Relationship Id="rId10" Type="http://schemas.openxmlformats.org/officeDocument/2006/relationships/image" Target="../media/image9.jpg"/><Relationship Id="rId4" Type="http://schemas.openxmlformats.org/officeDocument/2006/relationships/image" Target="../media/image6.jp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3EE4-35EC-4BE9-A764-92D0612D4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F560C-0E8F-41DC-B545-11E39672E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83080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Output Layer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5448482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5828" y="474380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24615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8784" y="501143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𝑐h𝑖𝑙𝑑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1357711-F07C-4739-A800-6B1E106DCBAC}"/>
                  </a:ext>
                </a:extLst>
              </p:cNvPr>
              <p:cNvSpPr txBox="1"/>
              <p:nvPr/>
            </p:nvSpPr>
            <p:spPr>
              <a:xfrm>
                <a:off x="6945331" y="261898"/>
                <a:ext cx="4637070" cy="1500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Single network (training run), multiple tasks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a vector, not a single value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Hidden nodes learn generally useful filters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1357711-F07C-4739-A800-6B1E106DC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331" y="261898"/>
                <a:ext cx="4637070" cy="1500988"/>
              </a:xfrm>
              <a:prstGeom prst="rect">
                <a:avLst/>
              </a:prstGeom>
              <a:blipFill>
                <a:blip r:embed="rId4"/>
                <a:stretch>
                  <a:fillRect l="-788" t="-2439" b="-4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C3E582E4-D82B-44F7-9BAB-ABB767A3593B}"/>
              </a:ext>
            </a:extLst>
          </p:cNvPr>
          <p:cNvSpPr/>
          <p:nvPr/>
        </p:nvSpPr>
        <p:spPr>
          <a:xfrm>
            <a:off x="7150501" y="387749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FEE02CA-95AA-4274-9E59-C77341C44AA6}"/>
              </a:ext>
            </a:extLst>
          </p:cNvPr>
          <p:cNvSpPr/>
          <p:nvPr/>
        </p:nvSpPr>
        <p:spPr>
          <a:xfrm>
            <a:off x="7150501" y="301117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6EA36BB-A609-4272-9D09-4E290985CD3B}"/>
              </a:ext>
            </a:extLst>
          </p:cNvPr>
          <p:cNvSpPr/>
          <p:nvPr/>
        </p:nvSpPr>
        <p:spPr>
          <a:xfrm>
            <a:off x="7156155" y="21928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C6F0C9-D152-4D49-A72C-5451F104643E}"/>
              </a:ext>
            </a:extLst>
          </p:cNvPr>
          <p:cNvCxnSpPr>
            <a:cxnSpLocks/>
            <a:stCxn id="42" idx="2"/>
          </p:cNvCxnSpPr>
          <p:nvPr/>
        </p:nvCxnSpPr>
        <p:spPr>
          <a:xfrm flipH="1" flipV="1">
            <a:off x="5155745" y="2467018"/>
            <a:ext cx="1994756" cy="8117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6CCAC7-35D3-40AD-B01C-F042EAC5718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F37E24-2BF3-45F5-87E2-B69B608DAD63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4DF585B-793E-475F-A7B4-9EC7283073A8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BB9F1D5-2C95-4056-830C-DDCC78D6E373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2467018"/>
            <a:ext cx="1994756" cy="16781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46C9828-C9A3-4648-934B-F15DC750EDEF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3285354"/>
            <a:ext cx="1994756" cy="859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73CE72-5E7E-4969-BFC3-100311C2D6F5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4103690"/>
            <a:ext cx="1994756" cy="414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505AAA2-D6DA-4E18-BA43-AFE43402A826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155745" y="4145122"/>
            <a:ext cx="1994756" cy="7769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95A1D9D-1041-4762-B200-70DCA5130F3F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2467018"/>
            <a:ext cx="2000082" cy="25444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D248D6D-EDCD-477B-9693-A6FAA6430F4C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3285354"/>
            <a:ext cx="2000082" cy="17260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A8387DC-F096-4402-ABD8-9F149986EA84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103690"/>
            <a:ext cx="2000082" cy="9077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A3E7F13-DD48-4739-AE54-C84FB23968E3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922026"/>
            <a:ext cx="2000082" cy="89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48A47E-AEEE-4B99-8B64-0EFEE37918C1}"/>
              </a:ext>
            </a:extLst>
          </p:cNvPr>
          <p:cNvCxnSpPr>
            <a:cxnSpLocks/>
          </p:cNvCxnSpPr>
          <p:nvPr/>
        </p:nvCxnSpPr>
        <p:spPr>
          <a:xfrm flipH="1" flipV="1">
            <a:off x="7660375" y="4123467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/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𝑔𝑙𝑎𝑠𝑠𝑒𝑠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6F019A-EAFB-454A-97AD-366F5B846798}"/>
              </a:ext>
            </a:extLst>
          </p:cNvPr>
          <p:cNvCxnSpPr>
            <a:cxnSpLocks/>
          </p:cNvCxnSpPr>
          <p:nvPr/>
        </p:nvCxnSpPr>
        <p:spPr>
          <a:xfrm flipH="1" flipV="1">
            <a:off x="7657966" y="326358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/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𝑙𝑒𝑓𝑡𝐸𝑦𝑒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11481D-9224-4F0B-96FE-535E9B3D01EB}"/>
              </a:ext>
            </a:extLst>
          </p:cNvPr>
          <p:cNvCxnSpPr>
            <a:cxnSpLocks/>
          </p:cNvCxnSpPr>
          <p:nvPr/>
        </p:nvCxnSpPr>
        <p:spPr>
          <a:xfrm flipH="1" flipV="1">
            <a:off x="7684732" y="2463800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/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𝑒𝑦𝑒𝑂𝑝𝑒𝑛𝑒𝑑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71" grpId="0"/>
      <p:bldP spid="41" grpId="0" animBg="1"/>
      <p:bldP spid="42" grpId="0" animBg="1"/>
      <p:bldP spid="74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94D1-FD65-43E5-B182-175F846B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8800" cy="1325563"/>
          </a:xfrm>
        </p:spPr>
        <p:txBody>
          <a:bodyPr/>
          <a:lstStyle/>
          <a:p>
            <a:r>
              <a:rPr lang="en-US" dirty="0"/>
              <a:t>Neural Network Architectures/Concepts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3201-6C59-4AC8-9370-16A82B0072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Fully connected layers</a:t>
            </a:r>
          </a:p>
          <a:p>
            <a:endParaRPr lang="en-US" dirty="0"/>
          </a:p>
          <a:p>
            <a:r>
              <a:rPr lang="en-US" dirty="0"/>
              <a:t>Convolutional Layers</a:t>
            </a:r>
          </a:p>
          <a:p>
            <a:endParaRPr lang="en-US" dirty="0"/>
          </a:p>
          <a:p>
            <a:r>
              <a:rPr lang="en-US" dirty="0" err="1"/>
              <a:t>MaxPooling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Activation (</a:t>
            </a:r>
            <a:r>
              <a:rPr lang="en-US" dirty="0" err="1"/>
              <a:t>ReLU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Softmax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C1528-312F-4FAF-A0BC-32DDA5C47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Recurrent Networks (LSTM &amp; attention)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/>
              <a:t>Residual Networks</a:t>
            </a:r>
          </a:p>
          <a:p>
            <a:endParaRPr lang="en-US" dirty="0"/>
          </a:p>
          <a:p>
            <a:r>
              <a:rPr lang="en-US" dirty="0"/>
              <a:t>Batch Normalization</a:t>
            </a:r>
          </a:p>
          <a:p>
            <a:endParaRPr lang="en-US" dirty="0"/>
          </a:p>
          <a:p>
            <a:r>
              <a:rPr lang="en-US" dirty="0"/>
              <a:t>Dropout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1918C-8797-4E1B-8238-4A447F73C09B}"/>
              </a:ext>
            </a:extLst>
          </p:cNvPr>
          <p:cNvSpPr/>
          <p:nvPr/>
        </p:nvSpPr>
        <p:spPr>
          <a:xfrm>
            <a:off x="4296879" y="6268403"/>
            <a:ext cx="3215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Will explore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270335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D7D6-F948-4E2B-A158-2064287C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1" y="111125"/>
            <a:ext cx="11455686" cy="714375"/>
          </a:xfrm>
        </p:spPr>
        <p:txBody>
          <a:bodyPr>
            <a:normAutofit/>
          </a:bodyPr>
          <a:lstStyle/>
          <a:p>
            <a:r>
              <a:rPr lang="en-US" dirty="0"/>
              <a:t>Loss For Neural Networks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7461" y="3306485"/>
                <a:ext cx="4074539" cy="8485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𝑀𝑆𝐸𝐿𝑜𝑠𝑠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&lt;.5, .1&gt;, &lt;1,0&gt;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461" y="3306485"/>
                <a:ext cx="4074539" cy="8485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4427711"/>
                  </p:ext>
                </p:extLst>
              </p:nvPr>
            </p:nvGraphicFramePr>
            <p:xfrm>
              <a:off x="9093610" y="5343474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4427711"/>
                  </p:ext>
                </p:extLst>
              </p:nvPr>
            </p:nvGraphicFramePr>
            <p:xfrm>
              <a:off x="9093610" y="5343474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587" r="-318072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6552" t="-1587" r="-203448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4318" t="-1587" r="-101136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7701" t="-1587" r="-2299" b="-217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D5F5FB2-C333-434A-B81A-9D1B080BAB6C}"/>
              </a:ext>
            </a:extLst>
          </p:cNvPr>
          <p:cNvSpPr/>
          <p:nvPr/>
        </p:nvSpPr>
        <p:spPr>
          <a:xfrm>
            <a:off x="416503" y="971522"/>
            <a:ext cx="2752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Mean Squared Error (MSE):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17D7B35-7BF1-43CE-91D2-B5E4318954B7}"/>
                  </a:ext>
                </a:extLst>
              </p:cNvPr>
              <p:cNvSpPr/>
              <p:nvPr/>
            </p:nvSpPr>
            <p:spPr>
              <a:xfrm>
                <a:off x="497461" y="5619277"/>
                <a:ext cx="4696414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𝑡𝑒𝑠𝑡𝑆𝑒𝑡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17D7B35-7BF1-43CE-91D2-B5E431895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61" y="5619277"/>
                <a:ext cx="4696414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94DB-11F0-45C0-93C3-2EE3AE15A311}"/>
                  </a:ext>
                </a:extLst>
              </p:cNvPr>
              <p:cNvSpPr/>
              <p:nvPr/>
            </p:nvSpPr>
            <p:spPr>
              <a:xfrm>
                <a:off x="3168860" y="810776"/>
                <a:ext cx="5218673" cy="794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𝑀𝑆𝐸𝐿𝑜𝑠𝑠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𝑜𝑢𝑡𝑝𝑢𝑡𝑠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3394DB-11F0-45C0-93C3-2EE3AE15A3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860" y="810776"/>
                <a:ext cx="5218673" cy="7949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3A5EA005-21C1-478D-A44F-B1CCCFE78F94}"/>
              </a:ext>
            </a:extLst>
          </p:cNvPr>
          <p:cNvSpPr/>
          <p:nvPr/>
        </p:nvSpPr>
        <p:spPr>
          <a:xfrm>
            <a:off x="1080916" y="2131926"/>
            <a:ext cx="2087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Cross Entropy (BCE):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DCE272E-452F-430F-966A-C77D0BF6B58D}"/>
                  </a:ext>
                </a:extLst>
              </p:cNvPr>
              <p:cNvSpPr/>
              <p:nvPr/>
            </p:nvSpPr>
            <p:spPr>
              <a:xfrm>
                <a:off x="3168860" y="1985335"/>
                <a:ext cx="7104702" cy="794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𝐶𝐸𝐿𝑜𝑠𝑠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&lt;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⁡(1−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DCE272E-452F-430F-966A-C77D0BF6B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860" y="1985335"/>
                <a:ext cx="7104702" cy="7949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5DA5C1F2-072F-4CA0-AF5F-5CA6FFEC75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461" y="4283883"/>
                <a:ext cx="10989046" cy="8485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b="0" dirty="0"/>
                  <a:t>B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𝐶𝐸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𝐿𝑜𝑠𝑠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&lt;.5, .1&gt;, &lt;1,0&gt;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=−(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.5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1 − .1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= .795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5DA5C1F2-072F-4CA0-AF5F-5CA6FFEC7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61" y="4283883"/>
                <a:ext cx="10989046" cy="848566"/>
              </a:xfrm>
              <a:prstGeom prst="rect">
                <a:avLst/>
              </a:prstGeom>
              <a:blipFill>
                <a:blip r:embed="rId7"/>
                <a:stretch>
                  <a:fillRect l="-888" t="-10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A88AA5-2129-43A7-A4EF-93C4F99D151A}"/>
                  </a:ext>
                </a:extLst>
              </p:cNvPr>
              <p:cNvSpPr/>
              <p:nvPr/>
            </p:nvSpPr>
            <p:spPr>
              <a:xfrm>
                <a:off x="4431383" y="3080312"/>
                <a:ext cx="500675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.5 −1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.1 −0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=.135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A88AA5-2129-43A7-A4EF-93C4F99D15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383" y="3080312"/>
                <a:ext cx="5006755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CE2170-EABF-44FA-8B62-FEB3258F7428}"/>
              </a:ext>
            </a:extLst>
          </p:cNvPr>
          <p:cNvCxnSpPr>
            <a:cxnSpLocks/>
          </p:cNvCxnSpPr>
          <p:nvPr/>
        </p:nvCxnSpPr>
        <p:spPr>
          <a:xfrm flipV="1">
            <a:off x="8387533" y="825500"/>
            <a:ext cx="1506480" cy="2434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EABE0E2-B74D-4A04-A21F-6BAEA639DCE7}"/>
              </a:ext>
            </a:extLst>
          </p:cNvPr>
          <p:cNvSpPr txBox="1"/>
          <p:nvPr/>
        </p:nvSpPr>
        <p:spPr>
          <a:xfrm>
            <a:off x="9894013" y="422583"/>
            <a:ext cx="2003497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Book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for 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B99E75-17C2-4B71-8ED9-2DA9E43E19F8}"/>
                  </a:ext>
                </a:extLst>
              </p:cNvPr>
              <p:cNvSpPr txBox="1"/>
              <p:nvPr/>
            </p:nvSpPr>
            <p:spPr>
              <a:xfrm>
                <a:off x="5933011" y="5367703"/>
                <a:ext cx="1610569" cy="646331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.5</m:t>
                              </m:r>
                            </m:e>
                          </m:d>
                        </m:e>
                      </m:fun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.69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.5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=.25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B99E75-17C2-4B71-8ED9-2DA9E43E1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11" y="5367703"/>
                <a:ext cx="1610569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7D2D65-2812-4435-AAD8-CA66EE6EC2AE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7543580" y="4798646"/>
            <a:ext cx="1201836" cy="89222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  <p:bldP spid="8" grpId="0"/>
      <p:bldP spid="12" grpId="0"/>
      <p:bldP spid="13" grpId="0"/>
      <p:bldP spid="14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EA52-2974-472D-9DE3-E36A8F61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Neural Nets – Back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2FFE-F345-4CF4-BCF1-930A72FB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Gradient descent over entire network’s weight vector</a:t>
            </a:r>
          </a:p>
          <a:p>
            <a:endParaRPr lang="en-US" dirty="0"/>
          </a:p>
          <a:p>
            <a:r>
              <a:rPr lang="en-US" dirty="0"/>
              <a:t>Easy to adapt to different network architectures</a:t>
            </a:r>
          </a:p>
          <a:p>
            <a:endParaRPr lang="en-US" dirty="0"/>
          </a:p>
          <a:p>
            <a:r>
              <a:rPr lang="en-US" dirty="0"/>
              <a:t>Converges to local minimum (usually won’t find global minimum)</a:t>
            </a:r>
          </a:p>
          <a:p>
            <a:endParaRPr lang="en-US" dirty="0"/>
          </a:p>
          <a:p>
            <a:r>
              <a:rPr lang="en-US" dirty="0"/>
              <a:t>Training can be very slow!</a:t>
            </a:r>
          </a:p>
          <a:p>
            <a:pPr lvl="1"/>
            <a:r>
              <a:rPr lang="en-US" dirty="0"/>
              <a:t>For this week’s assignment…sorry…</a:t>
            </a:r>
          </a:p>
          <a:p>
            <a:pPr lvl="1"/>
            <a:r>
              <a:rPr lang="en-US" dirty="0"/>
              <a:t>For next week we’ll use public neural network software</a:t>
            </a:r>
          </a:p>
          <a:p>
            <a:pPr lvl="1"/>
            <a:r>
              <a:rPr lang="en-US" dirty="0"/>
              <a:t>In general very well suited to run on GPU</a:t>
            </a:r>
          </a:p>
        </p:txBody>
      </p:sp>
    </p:spTree>
    <p:extLst>
      <p:ext uri="{BB962C8B-B14F-4D97-AF65-F5344CB8AC3E}">
        <p14:creationId xmlns:p14="http://schemas.microsoft.com/office/powerpoint/2010/main" val="1603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91" y="179116"/>
            <a:ext cx="10515600" cy="792669"/>
          </a:xfrm>
        </p:spPr>
        <p:txBody>
          <a:bodyPr/>
          <a:lstStyle/>
          <a:p>
            <a:r>
              <a:rPr lang="en-US" dirty="0"/>
              <a:t>Conceptual Backprop with MSE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/>
              <p:nvPr/>
            </p:nvSpPr>
            <p:spPr>
              <a:xfrm>
                <a:off x="8103087" y="4149522"/>
                <a:ext cx="3333285" cy="929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Figure out how much error the network makes on the sample: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4149522"/>
                <a:ext cx="3333285" cy="929550"/>
              </a:xfrm>
              <a:prstGeom prst="rect">
                <a:avLst/>
              </a:prstGeom>
              <a:blipFill>
                <a:blip r:embed="rId9"/>
                <a:stretch>
                  <a:fillRect l="-1463" t="-3947" r="-1280" b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E6FA48BD-ED06-4A94-9921-6E3014D204D7}"/>
              </a:ext>
            </a:extLst>
          </p:cNvPr>
          <p:cNvSpPr txBox="1"/>
          <p:nvPr/>
        </p:nvSpPr>
        <p:spPr>
          <a:xfrm>
            <a:off x="3852720" y="3499967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Figure out how much each part contributes to the error.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054526-AAD1-4136-9F68-EBF9E1374607}"/>
              </a:ext>
            </a:extLst>
          </p:cNvPr>
          <p:cNvCxnSpPr>
            <a:cxnSpLocks/>
            <a:stCxn id="68" idx="2"/>
            <a:endCxn id="37" idx="0"/>
          </p:cNvCxnSpPr>
          <p:nvPr/>
        </p:nvCxnSpPr>
        <p:spPr>
          <a:xfrm flipH="1">
            <a:off x="5383371" y="3075943"/>
            <a:ext cx="484041" cy="42402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B8C86B-F5C0-4CC1-BE5D-E718C29C58F9}"/>
              </a:ext>
            </a:extLst>
          </p:cNvPr>
          <p:cNvCxnSpPr>
            <a:cxnSpLocks/>
            <a:stCxn id="69" idx="0"/>
            <a:endCxn id="37" idx="2"/>
          </p:cNvCxnSpPr>
          <p:nvPr/>
        </p:nvCxnSpPr>
        <p:spPr>
          <a:xfrm flipH="1" flipV="1">
            <a:off x="5383371" y="4146298"/>
            <a:ext cx="652505" cy="5147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7343721-E990-47F9-BC02-B94CE2A28C36}"/>
              </a:ext>
            </a:extLst>
          </p:cNvPr>
          <p:cNvSpPr txBox="1"/>
          <p:nvPr/>
        </p:nvSpPr>
        <p:spPr>
          <a:xfrm>
            <a:off x="3852720" y="5902192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Step each weight to reduce the error it is contributing to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4FA2602-8661-463D-8B79-2A1F9D908FB1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5383371" y="3792606"/>
            <a:ext cx="2142439" cy="21095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06B297-4CEC-43FF-9C88-94863E7C2AF7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542718" y="3531258"/>
            <a:ext cx="1840653" cy="23709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FECEA3A-E229-486D-9AB1-9144F98A2B03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312046" y="4734999"/>
            <a:ext cx="2071325" cy="11671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608E45D-C6BC-4169-99C2-367539FCAB2E}"/>
                  </a:ext>
                </a:extLst>
              </p:cNvPr>
              <p:cNvSpPr txBox="1"/>
              <p:nvPr/>
            </p:nvSpPr>
            <p:spPr>
              <a:xfrm>
                <a:off x="8064161" y="2466020"/>
                <a:ext cx="368492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With MSE: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608E45D-C6BC-4169-99C2-367539FC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61" y="2466020"/>
                <a:ext cx="3684920" cy="375552"/>
              </a:xfrm>
              <a:prstGeom prst="rect">
                <a:avLst/>
              </a:prstGeom>
              <a:blipFill>
                <a:blip r:embed="rId10"/>
                <a:stretch>
                  <a:fillRect l="-1490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C672EB8-7B43-49CC-A2F9-4B0A47839E6F}"/>
                  </a:ext>
                </a:extLst>
              </p:cNvPr>
              <p:cNvSpPr txBox="1"/>
              <p:nvPr/>
            </p:nvSpPr>
            <p:spPr>
              <a:xfrm>
                <a:off x="8579168" y="5377643"/>
                <a:ext cx="1985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C672EB8-7B43-49CC-A2F9-4B0A47839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9168" y="5377643"/>
                <a:ext cx="1985287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0F8C04-1EF7-4484-B6D0-3FAE631A3501}"/>
                  </a:ext>
                </a:extLst>
              </p:cNvPr>
              <p:cNvSpPr txBox="1"/>
              <p:nvPr/>
            </p:nvSpPr>
            <p:spPr>
              <a:xfrm>
                <a:off x="224846" y="5318595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30F8C04-1EF7-4484-B6D0-3FAE631A3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6" y="5318595"/>
                <a:ext cx="3447482" cy="7949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11812-6C35-4706-8073-2FB1CDB0F020}"/>
                  </a:ext>
                </a:extLst>
              </p:cNvPr>
              <p:cNvSpPr txBox="1"/>
              <p:nvPr/>
            </p:nvSpPr>
            <p:spPr>
              <a:xfrm>
                <a:off x="224846" y="6156877"/>
                <a:ext cx="2227148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D11812-6C35-4706-8073-2FB1CDB0F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46" y="6156877"/>
                <a:ext cx="2227148" cy="391646"/>
              </a:xfrm>
              <a:prstGeom prst="rect">
                <a:avLst/>
              </a:prstGeom>
              <a:blipFill>
                <a:blip r:embed="rId1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3D5EF36-AA73-47BF-BB49-463362E14B22}"/>
                  </a:ext>
                </a:extLst>
              </p:cNvPr>
              <p:cNvSpPr txBox="1"/>
              <p:nvPr/>
            </p:nvSpPr>
            <p:spPr>
              <a:xfrm>
                <a:off x="654537" y="1517579"/>
                <a:ext cx="4188433" cy="635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∗(1−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3D5EF36-AA73-47BF-BB49-463362E14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37" y="1517579"/>
                <a:ext cx="4188433" cy="6353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0DF7E0-0316-4D35-AF3F-8C6E3D91D017}"/>
                  </a:ext>
                </a:extLst>
              </p:cNvPr>
              <p:cNvSpPr txBox="1"/>
              <p:nvPr/>
            </p:nvSpPr>
            <p:spPr>
              <a:xfrm>
                <a:off x="442057" y="1004288"/>
                <a:ext cx="4960706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h𝑎𝑖𝑛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𝑅𝑢𝑙𝑒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0DF7E0-0316-4D35-AF3F-8C6E3D91D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57" y="1004288"/>
                <a:ext cx="4960706" cy="5091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6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4" grpId="0"/>
      <p:bldP spid="85" grpId="0"/>
      <p:bldP spid="86" grpId="0"/>
      <p:bldP spid="3" grpId="0"/>
      <p:bldP spid="37" grpId="0"/>
      <p:bldP spid="44" grpId="0"/>
      <p:bldP spid="32" grpId="0"/>
      <p:bldP spid="33" grpId="0"/>
      <p:bldP spid="34" grpId="0"/>
      <p:bldP spid="35" grpId="0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Example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3704" r="-102410" b="-20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5660" r="-102410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120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1205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1205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4BDBFF-548F-44A9-AE33-902932BEEB4C}"/>
              </a:ext>
            </a:extLst>
          </p:cNvPr>
          <p:cNvSpPr txBox="1"/>
          <p:nvPr/>
        </p:nvSpPr>
        <p:spPr>
          <a:xfrm>
            <a:off x="9119842" y="4054589"/>
            <a:ext cx="996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Error = ~0.18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/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600566" y="4699668"/>
                <a:ext cx="1985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566" y="4699668"/>
                <a:ext cx="1985287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/>
              <p:nvPr/>
            </p:nvSpPr>
            <p:spPr>
              <a:xfrm>
                <a:off x="8566369" y="5192977"/>
                <a:ext cx="167090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=0.0027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0.0013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369" y="5192977"/>
                <a:ext cx="1670907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/>
              <p:nvPr/>
            </p:nvSpPr>
            <p:spPr>
              <a:xfrm>
                <a:off x="4598952" y="6032528"/>
                <a:ext cx="1465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=~.005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952" y="6032528"/>
                <a:ext cx="146508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/>
              <p:nvPr/>
            </p:nvSpPr>
            <p:spPr>
              <a:xfrm>
                <a:off x="962846" y="5216051"/>
                <a:ext cx="2297680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46" y="5216051"/>
                <a:ext cx="2297680" cy="391646"/>
              </a:xfrm>
              <a:prstGeom prst="rect">
                <a:avLst/>
              </a:prstGeom>
              <a:blipFill>
                <a:blip r:embed="rId1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/>
              <p:nvPr/>
            </p:nvSpPr>
            <p:spPr>
              <a:xfrm>
                <a:off x="962846" y="5573616"/>
                <a:ext cx="1861663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=0.000</m:t>
                    </m:r>
                  </m:oMath>
                </a14:m>
                <a:r>
                  <a:rPr lang="en-US" dirty="0"/>
                  <a:t>25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46" y="5573616"/>
                <a:ext cx="1861663" cy="923330"/>
              </a:xfrm>
              <a:prstGeom prst="rect">
                <a:avLst/>
              </a:prstGeom>
              <a:blipFill>
                <a:blip r:embed="rId16"/>
                <a:stretch>
                  <a:fillRect t="-3289" r="-163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/>
              <p:nvPr/>
            </p:nvSpPr>
            <p:spPr>
              <a:xfrm>
                <a:off x="8762995" y="1849529"/>
                <a:ext cx="941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2995" y="1849529"/>
                <a:ext cx="94128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20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5ABC-FB38-4A83-A6BE-EC9C373B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Initialize all weights to small random number (-0.05 – 0.05)</a:t>
                </a:r>
              </a:p>
              <a:p>
                <a:endParaRPr lang="en-US" dirty="0"/>
              </a:p>
              <a:p>
                <a:r>
                  <a:rPr lang="en-US" dirty="0"/>
                  <a:t>While not ‘time to stop’ repeatedly loop over training data:</a:t>
                </a:r>
              </a:p>
              <a:p>
                <a:pPr lvl="1"/>
                <a:r>
                  <a:rPr lang="en-US" dirty="0"/>
                  <a:t>Input a single training sample to network and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/>
                  <a:t>for every neuron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Back propagate the errors from the output to every neuron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𝑂𝑢𝑡𝑝𝑢𝑡𝑠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𝑘h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Update every weight in the network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70140B6-31EE-4D93-87A2-2FCB7979DED0}"/>
              </a:ext>
            </a:extLst>
          </p:cNvPr>
          <p:cNvSpPr/>
          <p:nvPr/>
        </p:nvSpPr>
        <p:spPr>
          <a:xfrm>
            <a:off x="7495142" y="5470393"/>
            <a:ext cx="435900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Stopping Criteria:</a:t>
            </a:r>
          </a:p>
          <a:p>
            <a:r>
              <a:rPr lang="en-US" dirty="0"/>
              <a:t>	# of Epochs (passes through data)</a:t>
            </a:r>
          </a:p>
          <a:p>
            <a:r>
              <a:rPr lang="en-US" dirty="0"/>
              <a:t>	Training set loss stops going down</a:t>
            </a:r>
          </a:p>
          <a:p>
            <a:r>
              <a:rPr lang="en-US" dirty="0"/>
              <a:t>	Accuracy on validation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5ED23-7CA4-4C23-ABF3-334652DDAE98}"/>
              </a:ext>
            </a:extLst>
          </p:cNvPr>
          <p:cNvSpPr txBox="1"/>
          <p:nvPr/>
        </p:nvSpPr>
        <p:spPr>
          <a:xfrm>
            <a:off x="8774130" y="4058292"/>
            <a:ext cx="191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Downstream error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AACC55-281A-44B0-BDE9-CEA4368ACD87}"/>
              </a:ext>
            </a:extLst>
          </p:cNvPr>
          <p:cNvSpPr txBox="1"/>
          <p:nvPr/>
        </p:nvSpPr>
        <p:spPr>
          <a:xfrm>
            <a:off x="8774130" y="4607302"/>
            <a:ext cx="264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This node’s effect on error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BD33A6-7149-4E28-B49D-12707D1D26BD}"/>
              </a:ext>
            </a:extLst>
          </p:cNvPr>
          <p:cNvCxnSpPr/>
          <p:nvPr/>
        </p:nvCxnSpPr>
        <p:spPr>
          <a:xfrm flipH="1">
            <a:off x="5671335" y="4222679"/>
            <a:ext cx="3041150" cy="339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334160-8A98-4EC8-B292-25836874B3FF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219272" y="4791968"/>
            <a:ext cx="355485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37" y="105171"/>
            <a:ext cx="10515600" cy="1178448"/>
          </a:xfrm>
        </p:spPr>
        <p:txBody>
          <a:bodyPr>
            <a:normAutofit fontScale="90000"/>
          </a:bodyPr>
          <a:lstStyle/>
          <a:p>
            <a:r>
              <a:rPr lang="en-US" dirty="0"/>
              <a:t>Backprop with Hidden Layer</a:t>
            </a:r>
            <a:br>
              <a:rPr lang="en-US" dirty="0"/>
            </a:br>
            <a:r>
              <a:rPr lang="en-US" sz="3600" dirty="0"/>
              <a:t>(or multiple outputs)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3933168" y="248375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6983972" y="2869163"/>
            <a:ext cx="1082240" cy="8274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3933168" y="494482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47" idx="3"/>
          </p:cNvCxnSpPr>
          <p:nvPr/>
        </p:nvCxnSpPr>
        <p:spPr>
          <a:xfrm flipH="1">
            <a:off x="7098489" y="3696629"/>
            <a:ext cx="967723" cy="1502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</p:cNvCxnSpPr>
          <p:nvPr/>
        </p:nvCxnSpPr>
        <p:spPr>
          <a:xfrm flipH="1" flipV="1">
            <a:off x="7624436" y="2854477"/>
            <a:ext cx="431502" cy="81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3680143" y="2275726"/>
            <a:ext cx="253025" cy="475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3452026" y="4402310"/>
            <a:ext cx="481142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224450" y="2751385"/>
            <a:ext cx="1708718" cy="13461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51385"/>
            <a:ext cx="1745593" cy="1732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23975"/>
            <a:ext cx="1745593" cy="10884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1745593" cy="72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290309" y="4780420"/>
                <a:ext cx="1890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309" y="4780420"/>
                <a:ext cx="1890326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>
            <a:extLst>
              <a:ext uri="{FF2B5EF4-FFF2-40B4-BE49-F238E27FC236}">
                <a16:creationId xmlns:a16="http://schemas.microsoft.com/office/drawing/2014/main" id="{8BB4A18C-6B50-4A0C-B35A-DE5D27658821}"/>
              </a:ext>
            </a:extLst>
          </p:cNvPr>
          <p:cNvSpPr/>
          <p:nvPr/>
        </p:nvSpPr>
        <p:spPr>
          <a:xfrm>
            <a:off x="6519008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13CA5F7-B945-491F-BB79-482E0B5AE649}"/>
              </a:ext>
            </a:extLst>
          </p:cNvPr>
          <p:cNvSpPr/>
          <p:nvPr/>
        </p:nvSpPr>
        <p:spPr>
          <a:xfrm>
            <a:off x="6519008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BF76C86-1A2D-4E5A-AB79-F5AC8A52BAEB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5976083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1C312E-D55C-46FB-9ACE-8CECC5F654F0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6241198" y="4402310"/>
            <a:ext cx="277810" cy="8004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CA4E99-140B-40B5-BA0F-8545524D7F81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4446124" y="2653201"/>
            <a:ext cx="2072884" cy="884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67F9EE5-10A1-4F6D-9AE3-4950B66D3F79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4482999" y="2741647"/>
            <a:ext cx="2036009" cy="245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D7509BC-A5D5-439B-8E5B-5F469BAC1F0A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4446124" y="2788389"/>
            <a:ext cx="2072884" cy="2414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1E56E9-0BC1-4289-A0E4-2DB59EA9E178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4446124" y="5202715"/>
            <a:ext cx="2072884" cy="274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/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/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/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blipFill>
                <a:blip r:embed="rId14"/>
                <a:stretch>
                  <a:fillRect t="-1493" r="-11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/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/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454B84C5-4415-4A82-8D69-7F82FAA9BF0C}"/>
              </a:ext>
            </a:extLst>
          </p:cNvPr>
          <p:cNvSpPr txBox="1"/>
          <p:nvPr/>
        </p:nvSpPr>
        <p:spPr>
          <a:xfrm>
            <a:off x="3276600" y="1581308"/>
            <a:ext cx="1814643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6C698D-0A9A-4B27-BCA9-69496EDC73F7}"/>
              </a:ext>
            </a:extLst>
          </p:cNvPr>
          <p:cNvSpPr txBox="1"/>
          <p:nvPr/>
        </p:nvSpPr>
        <p:spPr>
          <a:xfrm>
            <a:off x="5091243" y="1581307"/>
            <a:ext cx="2759218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D6D4-D037-4D01-A1FD-564B366F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1F594-82AB-4BFB-BC67-C006EE9A7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262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Gradient Descent</a:t>
            </a:r>
          </a:p>
          <a:p>
            <a:pPr lvl="1"/>
            <a:r>
              <a:rPr lang="en-US" dirty="0"/>
              <a:t>Calculate gradient on all samples</a:t>
            </a:r>
          </a:p>
          <a:p>
            <a:pPr lvl="1"/>
            <a:r>
              <a:rPr lang="en-US" dirty="0"/>
              <a:t>Step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Stochastic Gradient Descent</a:t>
            </a:r>
          </a:p>
          <a:p>
            <a:pPr lvl="1"/>
            <a:r>
              <a:rPr lang="en-US" dirty="0"/>
              <a:t>Calculate gradient on </a:t>
            </a:r>
            <a:r>
              <a:rPr lang="en-US" i="1" dirty="0"/>
              <a:t>some</a:t>
            </a:r>
            <a:r>
              <a:rPr lang="en-US" dirty="0"/>
              <a:t> samples</a:t>
            </a:r>
          </a:p>
          <a:p>
            <a:pPr lvl="1"/>
            <a:r>
              <a:rPr lang="en-US" dirty="0"/>
              <a:t>Step</a:t>
            </a:r>
          </a:p>
          <a:p>
            <a:pPr lvl="1"/>
            <a:endParaRPr lang="en-US" dirty="0"/>
          </a:p>
          <a:p>
            <a:r>
              <a:rPr lang="en-US" dirty="0"/>
              <a:t>Stochastic can make progress faster (large training set)</a:t>
            </a:r>
          </a:p>
          <a:p>
            <a:r>
              <a:rPr lang="en-US" dirty="0"/>
              <a:t>Stochastic takes a less direct path to convergence</a:t>
            </a:r>
          </a:p>
          <a:p>
            <a:endParaRPr lang="en-US" dirty="0"/>
          </a:p>
          <a:p>
            <a:r>
              <a:rPr lang="en-US" dirty="0"/>
              <a:t>Batch Size: N instead of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B47390B-EB80-4309-BCA8-60FED65CAEEB}"/>
              </a:ext>
            </a:extLst>
          </p:cNvPr>
          <p:cNvCxnSpPr/>
          <p:nvPr/>
        </p:nvCxnSpPr>
        <p:spPr>
          <a:xfrm flipH="1" flipV="1">
            <a:off x="2693023" y="1535288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C8B8AF-F5B1-4F5B-87EC-A2B0DF54D26E}"/>
              </a:ext>
            </a:extLst>
          </p:cNvPr>
          <p:cNvCxnSpPr>
            <a:cxnSpLocks/>
          </p:cNvCxnSpPr>
          <p:nvPr/>
        </p:nvCxnSpPr>
        <p:spPr>
          <a:xfrm flipV="1">
            <a:off x="2990478" y="1755625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3F6186-519E-4DE3-AEB1-29DB8F56EDB6}"/>
              </a:ext>
            </a:extLst>
          </p:cNvPr>
          <p:cNvCxnSpPr>
            <a:cxnSpLocks/>
          </p:cNvCxnSpPr>
          <p:nvPr/>
        </p:nvCxnSpPr>
        <p:spPr>
          <a:xfrm flipH="1">
            <a:off x="2417601" y="197596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3B48E0-47E2-4567-A8CB-07D8F38D388F}"/>
              </a:ext>
            </a:extLst>
          </p:cNvPr>
          <p:cNvCxnSpPr>
            <a:cxnSpLocks/>
          </p:cNvCxnSpPr>
          <p:nvPr/>
        </p:nvCxnSpPr>
        <p:spPr>
          <a:xfrm flipH="1">
            <a:off x="2704039" y="1975963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42E696-CF1C-4957-A929-DB5AEBC788BB}"/>
              </a:ext>
            </a:extLst>
          </p:cNvPr>
          <p:cNvCxnSpPr>
            <a:cxnSpLocks/>
          </p:cNvCxnSpPr>
          <p:nvPr/>
        </p:nvCxnSpPr>
        <p:spPr>
          <a:xfrm flipV="1">
            <a:off x="2990478" y="1975962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ABE9ED-2996-42A0-B298-AB5DE216162B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5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A621E5-D1BB-4502-9B78-971B3DE1DDA6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23BCA6-293F-486E-8424-A17A6A750660}"/>
              </a:ext>
            </a:extLst>
          </p:cNvPr>
          <p:cNvCxnSpPr/>
          <p:nvPr/>
        </p:nvCxnSpPr>
        <p:spPr>
          <a:xfrm flipH="1" flipV="1">
            <a:off x="1262281" y="4867412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DD9D5A-ECB4-4680-B1E3-984F2928CBDB}"/>
              </a:ext>
            </a:extLst>
          </p:cNvPr>
          <p:cNvCxnSpPr>
            <a:cxnSpLocks/>
          </p:cNvCxnSpPr>
          <p:nvPr/>
        </p:nvCxnSpPr>
        <p:spPr>
          <a:xfrm flipV="1">
            <a:off x="1494624" y="5275651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AED163B-1730-4656-9DD1-9B0C57E19F23}"/>
              </a:ext>
            </a:extLst>
          </p:cNvPr>
          <p:cNvCxnSpPr>
            <a:cxnSpLocks/>
          </p:cNvCxnSpPr>
          <p:nvPr/>
        </p:nvCxnSpPr>
        <p:spPr>
          <a:xfrm flipH="1">
            <a:off x="1710298" y="504284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737B13-67EF-499B-975C-9C54CC2EAA72}"/>
              </a:ext>
            </a:extLst>
          </p:cNvPr>
          <p:cNvCxnSpPr>
            <a:cxnSpLocks/>
          </p:cNvCxnSpPr>
          <p:nvPr/>
        </p:nvCxnSpPr>
        <p:spPr>
          <a:xfrm flipH="1">
            <a:off x="1462419" y="5479052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6E5662-9A4A-4995-9618-3D315DB69D84}"/>
              </a:ext>
            </a:extLst>
          </p:cNvPr>
          <p:cNvCxnSpPr>
            <a:cxnSpLocks/>
          </p:cNvCxnSpPr>
          <p:nvPr/>
        </p:nvCxnSpPr>
        <p:spPr>
          <a:xfrm flipV="1">
            <a:off x="1310249" y="4488910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54B6056-FAD9-48AD-981E-50DEF74FB853}"/>
              </a:ext>
            </a:extLst>
          </p:cNvPr>
          <p:cNvCxnSpPr>
            <a:cxnSpLocks/>
          </p:cNvCxnSpPr>
          <p:nvPr/>
        </p:nvCxnSpPr>
        <p:spPr>
          <a:xfrm flipH="1">
            <a:off x="2283175" y="4488910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6A9A41-D162-443F-B7E9-24BD1FDB023F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98F343-D719-46BD-AA82-AE550676A426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914420D-6F7B-4C53-B6FC-5976FD213CB4}"/>
              </a:ext>
            </a:extLst>
          </p:cNvPr>
          <p:cNvSpPr txBox="1"/>
          <p:nvPr/>
        </p:nvSpPr>
        <p:spPr>
          <a:xfrm>
            <a:off x="2204721" y="2734064"/>
            <a:ext cx="210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 Sample Gradient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2DE6BF-915A-4C42-94F1-012C2D5F8483}"/>
              </a:ext>
            </a:extLst>
          </p:cNvPr>
          <p:cNvCxnSpPr>
            <a:cxnSpLocks/>
          </p:cNvCxnSpPr>
          <p:nvPr/>
        </p:nvCxnSpPr>
        <p:spPr>
          <a:xfrm flipV="1">
            <a:off x="2980838" y="1976416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58E4A95-72EB-443D-A2C9-FFCF3C5A2863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31BE72F-3009-4375-B651-578054EFC81F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4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ABF6401-7933-40A4-AE92-B2EC98213121}"/>
              </a:ext>
            </a:extLst>
          </p:cNvPr>
          <p:cNvCxnSpPr>
            <a:cxnSpLocks/>
          </p:cNvCxnSpPr>
          <p:nvPr/>
        </p:nvCxnSpPr>
        <p:spPr>
          <a:xfrm flipH="1">
            <a:off x="2417601" y="1976881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18C2E1-2C1A-40AC-9A66-BE9D58B2B25A}"/>
              </a:ext>
            </a:extLst>
          </p:cNvPr>
          <p:cNvCxnSpPr>
            <a:cxnSpLocks/>
          </p:cNvCxnSpPr>
          <p:nvPr/>
        </p:nvCxnSpPr>
        <p:spPr>
          <a:xfrm flipH="1">
            <a:off x="2702818" y="1977736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B8D94E-8C23-4B99-A325-890ABF7F769C}"/>
              </a:ext>
            </a:extLst>
          </p:cNvPr>
          <p:cNvCxnSpPr/>
          <p:nvPr/>
        </p:nvCxnSpPr>
        <p:spPr>
          <a:xfrm flipH="1" flipV="1">
            <a:off x="2691802" y="1537674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46B0055-0668-4CA7-81C5-D6CC59643D0D}"/>
              </a:ext>
            </a:extLst>
          </p:cNvPr>
          <p:cNvCxnSpPr>
            <a:cxnSpLocks/>
          </p:cNvCxnSpPr>
          <p:nvPr/>
        </p:nvCxnSpPr>
        <p:spPr>
          <a:xfrm flipV="1">
            <a:off x="2990478" y="1762330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3CCDF0A-5A8B-4D41-9264-060EF0EFEB27}"/>
              </a:ext>
            </a:extLst>
          </p:cNvPr>
          <p:cNvSpPr txBox="1"/>
          <p:nvPr/>
        </p:nvSpPr>
        <p:spPr>
          <a:xfrm>
            <a:off x="703403" y="5652426"/>
            <a:ext cx="18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Gradient Descent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66E28F-642D-45C6-88D8-0659F2DAE92B}"/>
              </a:ext>
            </a:extLst>
          </p:cNvPr>
          <p:cNvCxnSpPr>
            <a:cxnSpLocks/>
          </p:cNvCxnSpPr>
          <p:nvPr/>
        </p:nvCxnSpPr>
        <p:spPr>
          <a:xfrm flipH="1" flipV="1">
            <a:off x="4356638" y="4965367"/>
            <a:ext cx="233822" cy="34272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D65E7D0-13E4-4552-A601-97B577F62DBA}"/>
              </a:ext>
            </a:extLst>
          </p:cNvPr>
          <p:cNvCxnSpPr>
            <a:cxnSpLocks/>
          </p:cNvCxnSpPr>
          <p:nvPr/>
        </p:nvCxnSpPr>
        <p:spPr>
          <a:xfrm flipV="1">
            <a:off x="4430743" y="5286974"/>
            <a:ext cx="164496" cy="18790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8D8F03B-A297-4B56-A704-ABBB2251525E}"/>
              </a:ext>
            </a:extLst>
          </p:cNvPr>
          <p:cNvCxnSpPr>
            <a:cxnSpLocks/>
          </p:cNvCxnSpPr>
          <p:nvPr/>
        </p:nvCxnSpPr>
        <p:spPr>
          <a:xfrm flipH="1">
            <a:off x="4665207" y="5103023"/>
            <a:ext cx="498862" cy="39296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E4E9BF-3F4C-4399-9BFA-F9FDD484DEBA}"/>
              </a:ext>
            </a:extLst>
          </p:cNvPr>
          <p:cNvCxnSpPr>
            <a:cxnSpLocks/>
          </p:cNvCxnSpPr>
          <p:nvPr/>
        </p:nvCxnSpPr>
        <p:spPr>
          <a:xfrm flipH="1">
            <a:off x="4434638" y="5474878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BB0B0D4-94EA-4B1C-A782-7D305DFB2DAE}"/>
              </a:ext>
            </a:extLst>
          </p:cNvPr>
          <p:cNvCxnSpPr>
            <a:cxnSpLocks/>
          </p:cNvCxnSpPr>
          <p:nvPr/>
        </p:nvCxnSpPr>
        <p:spPr>
          <a:xfrm flipV="1">
            <a:off x="4124256" y="4488910"/>
            <a:ext cx="1294828" cy="4361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07F6378-F963-459B-8B7E-523E6C25C39B}"/>
              </a:ext>
            </a:extLst>
          </p:cNvPr>
          <p:cNvCxnSpPr>
            <a:cxnSpLocks/>
          </p:cNvCxnSpPr>
          <p:nvPr/>
        </p:nvCxnSpPr>
        <p:spPr>
          <a:xfrm flipH="1">
            <a:off x="5151305" y="4483991"/>
            <a:ext cx="243333" cy="6473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4E340D-539F-43DA-B593-3EC007C08258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271CDFC-47CC-4581-87EE-CC64E4335269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379734" cy="12044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FEE194F-BFD8-4FC1-A4A1-32F3281AF700}"/>
              </a:ext>
            </a:extLst>
          </p:cNvPr>
          <p:cNvSpPr txBox="1"/>
          <p:nvPr/>
        </p:nvSpPr>
        <p:spPr>
          <a:xfrm>
            <a:off x="3683481" y="5674721"/>
            <a:ext cx="181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Stochastic</a:t>
            </a:r>
          </a:p>
          <a:p>
            <a:pPr algn="ctr"/>
            <a:r>
              <a:rPr lang="en-US" dirty="0"/>
              <a:t>Gradient Descent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979A57-E98B-487C-A47A-173F40FA64AC}"/>
              </a:ext>
            </a:extLst>
          </p:cNvPr>
          <p:cNvCxnSpPr>
            <a:cxnSpLocks/>
          </p:cNvCxnSpPr>
          <p:nvPr/>
        </p:nvCxnSpPr>
        <p:spPr>
          <a:xfrm>
            <a:off x="3976370" y="3771533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0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21E3-5EE9-4B86-AD1F-F91E3940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Optimum and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</p:spPr>
            <p:txBody>
              <a:bodyPr/>
              <a:lstStyle/>
              <a:p>
                <a:r>
                  <a:rPr lang="en-US" dirty="0"/>
                  <a:t>Local Optimum</a:t>
                </a:r>
              </a:p>
              <a:p>
                <a:pPr lvl="1"/>
                <a:r>
                  <a:rPr lang="en-US" dirty="0"/>
                  <a:t>Why is this okay?</a:t>
                </a:r>
              </a:p>
              <a:p>
                <a:pPr lvl="1"/>
                <a:r>
                  <a:rPr lang="en-US" dirty="0"/>
                  <a:t>In practice: Neural networks overfit…</a:t>
                </a:r>
              </a:p>
              <a:p>
                <a:endParaRPr lang="en-US" dirty="0"/>
              </a:p>
              <a:p>
                <a:r>
                  <a:rPr lang="en-US" dirty="0"/>
                  <a:t>Momentum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Power through local optimums</a:t>
                </a:r>
              </a:p>
              <a:p>
                <a:pPr lvl="1"/>
                <a:r>
                  <a:rPr lang="en-US" dirty="0"/>
                  <a:t>Converge faster (?)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  <a:blipFill>
                <a:blip r:embed="rId2"/>
                <a:stretch>
                  <a:fillRect l="-2118" t="-2381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4879570-A1A1-4A46-92FF-30DE736FE559}"/>
              </a:ext>
            </a:extLst>
          </p:cNvPr>
          <p:cNvSpPr/>
          <p:nvPr/>
        </p:nvSpPr>
        <p:spPr>
          <a:xfrm>
            <a:off x="7381874" y="2930526"/>
            <a:ext cx="3552825" cy="1945356"/>
          </a:xfrm>
          <a:custGeom>
            <a:avLst/>
            <a:gdLst>
              <a:gd name="connsiteX0" fmla="*/ 0 w 5219700"/>
              <a:gd name="connsiteY0" fmla="*/ 0 h 2840706"/>
              <a:gd name="connsiteX1" fmla="*/ 1076325 w 5219700"/>
              <a:gd name="connsiteY1" fmla="*/ 552450 h 2840706"/>
              <a:gd name="connsiteX2" fmla="*/ 1819275 w 5219700"/>
              <a:gd name="connsiteY2" fmla="*/ 1771650 h 2840706"/>
              <a:gd name="connsiteX3" fmla="*/ 2505075 w 5219700"/>
              <a:gd name="connsiteY3" fmla="*/ 1543050 h 2840706"/>
              <a:gd name="connsiteX4" fmla="*/ 3181350 w 5219700"/>
              <a:gd name="connsiteY4" fmla="*/ 2143125 h 2840706"/>
              <a:gd name="connsiteX5" fmla="*/ 4029075 w 5219700"/>
              <a:gd name="connsiteY5" fmla="*/ 2838450 h 2840706"/>
              <a:gd name="connsiteX6" fmla="*/ 5105400 w 5219700"/>
              <a:gd name="connsiteY6" fmla="*/ 2381250 h 2840706"/>
              <a:gd name="connsiteX7" fmla="*/ 5219700 w 5219700"/>
              <a:gd name="connsiteY7" fmla="*/ 2333625 h 284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700" h="2840706">
                <a:moveTo>
                  <a:pt x="0" y="0"/>
                </a:moveTo>
                <a:cubicBezTo>
                  <a:pt x="386556" y="128587"/>
                  <a:pt x="773113" y="257175"/>
                  <a:pt x="1076325" y="552450"/>
                </a:cubicBezTo>
                <a:cubicBezTo>
                  <a:pt x="1379538" y="847725"/>
                  <a:pt x="1581150" y="1606550"/>
                  <a:pt x="1819275" y="1771650"/>
                </a:cubicBezTo>
                <a:cubicBezTo>
                  <a:pt x="2057400" y="1936750"/>
                  <a:pt x="2278063" y="1481138"/>
                  <a:pt x="2505075" y="1543050"/>
                </a:cubicBezTo>
                <a:cubicBezTo>
                  <a:pt x="2732087" y="1604962"/>
                  <a:pt x="2927350" y="1927225"/>
                  <a:pt x="3181350" y="2143125"/>
                </a:cubicBezTo>
                <a:cubicBezTo>
                  <a:pt x="3435350" y="2359025"/>
                  <a:pt x="3708400" y="2798763"/>
                  <a:pt x="4029075" y="2838450"/>
                </a:cubicBezTo>
                <a:cubicBezTo>
                  <a:pt x="4349750" y="2878137"/>
                  <a:pt x="5105400" y="2381250"/>
                  <a:pt x="5105400" y="2381250"/>
                </a:cubicBezTo>
                <a:lnTo>
                  <a:pt x="5219700" y="2333625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94485-D4AF-4DA8-9E15-BA3E43B9B7C8}"/>
              </a:ext>
            </a:extLst>
          </p:cNvPr>
          <p:cNvSpPr txBox="1"/>
          <p:nvPr/>
        </p:nvSpPr>
        <p:spPr>
          <a:xfrm rot="16200000">
            <a:off x="6905301" y="374598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AB72A-5BC8-460C-A0CF-3CC0C547B603}"/>
              </a:ext>
            </a:extLst>
          </p:cNvPr>
          <p:cNvSpPr/>
          <p:nvPr/>
        </p:nvSpPr>
        <p:spPr>
          <a:xfrm>
            <a:off x="7343775" y="2787650"/>
            <a:ext cx="3590924" cy="2286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7C0452-64B3-4F0C-A33B-75FA6EFA0268}"/>
              </a:ext>
            </a:extLst>
          </p:cNvPr>
          <p:cNvSpPr txBox="1"/>
          <p:nvPr/>
        </p:nvSpPr>
        <p:spPr>
          <a:xfrm>
            <a:off x="8533628" y="5073650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32729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9E97-6EED-41BC-9798-5B40E0B9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298"/>
          </a:xfrm>
        </p:spPr>
        <p:txBody>
          <a:bodyPr>
            <a:normAutofit/>
          </a:bodyPr>
          <a:lstStyle/>
          <a:p>
            <a:r>
              <a:rPr lang="en-US" dirty="0"/>
              <a:t>The Human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7D4A-4263-4809-861A-A28B886F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2158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Send electro-chemical signals</a:t>
            </a:r>
          </a:p>
          <a:p>
            <a:endParaRPr lang="en-US" dirty="0"/>
          </a:p>
          <a:p>
            <a:r>
              <a:rPr lang="en-US" dirty="0"/>
              <a:t>Network of ~100 Billion Neurons</a:t>
            </a:r>
          </a:p>
          <a:p>
            <a:endParaRPr lang="en-US" dirty="0"/>
          </a:p>
          <a:p>
            <a:r>
              <a:rPr lang="en-US" dirty="0"/>
              <a:t>Each ~1,000 – 10,000 connections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Activation time ~10 </a:t>
            </a:r>
            <a:r>
              <a:rPr lang="en-US" dirty="0" err="1"/>
              <a:t>ms</a:t>
            </a:r>
            <a:r>
              <a:rPr lang="en-US" dirty="0"/>
              <a:t> second</a:t>
            </a:r>
          </a:p>
          <a:p>
            <a:endParaRPr lang="en-US" dirty="0"/>
          </a:p>
          <a:p>
            <a:r>
              <a:rPr lang="en-US" dirty="0"/>
              <a:t>~100 Neuron chain in 1 second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3/30/Chemical_synapse_schema_cropped.jpg">
            <a:extLst>
              <a:ext uri="{FF2B5EF4-FFF2-40B4-BE49-F238E27FC236}">
                <a16:creationId xmlns:a16="http://schemas.microsoft.com/office/drawing/2014/main" id="{248BF72D-30E5-451D-8E26-2BB2408EE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121" y="1109423"/>
            <a:ext cx="3491340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902D92-7F54-4C62-9122-3F27DC23FD65}"/>
              </a:ext>
            </a:extLst>
          </p:cNvPr>
          <p:cNvSpPr txBox="1"/>
          <p:nvPr/>
        </p:nvSpPr>
        <p:spPr>
          <a:xfrm>
            <a:off x="7684534" y="5379245"/>
            <a:ext cx="225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Image from Wikipedia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456DA1-06FC-423F-B413-9D7661DC5993}"/>
              </a:ext>
            </a:extLst>
          </p:cNvPr>
          <p:cNvSpPr/>
          <p:nvPr/>
        </p:nvSpPr>
        <p:spPr>
          <a:xfrm>
            <a:off x="1043270" y="924757"/>
            <a:ext cx="346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(According to a computer scientist)</a:t>
            </a:r>
          </a:p>
        </p:txBody>
      </p:sp>
    </p:spTree>
    <p:extLst>
      <p:ext uri="{BB962C8B-B14F-4D97-AF65-F5344CB8AC3E}">
        <p14:creationId xmlns:p14="http://schemas.microsoft.com/office/powerpoint/2010/main" val="131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6C81-3D45-4D59-8A3C-12EC3A7C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Neurons &amp; Vanishing Gradients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Neurons can die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* &lt;stuff&gt;</a:t>
                </a:r>
              </a:p>
              <a:p>
                <a:pPr lvl="1"/>
                <a:r>
                  <a:rPr lang="en-US" dirty="0"/>
                  <a:t>Large weights (positive or negative) cause gradients to ‘vanish’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Test: Assert if this condition occurs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What causes this</a:t>
                </a:r>
              </a:p>
              <a:p>
                <a:pPr lvl="1"/>
                <a:r>
                  <a:rPr lang="en-US" dirty="0"/>
                  <a:t>Poor initialization of weights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Optimization that gets out of hand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Input variables unnormalized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~.99995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~.999999998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241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79177817-7B3D-4B19-B031-6B41E3149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1253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F4DB-F005-4E5E-AE90-D20E5E34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do with Neural Networks?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C931-DAE2-4312-B402-8B72E23131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a model (similar to others we’ve learned)</a:t>
            </a:r>
          </a:p>
          <a:p>
            <a:pPr lvl="1"/>
            <a:r>
              <a:rPr lang="en-US" dirty="0"/>
              <a:t>Fully connected networks</a:t>
            </a:r>
          </a:p>
          <a:p>
            <a:pPr lvl="1"/>
            <a:r>
              <a:rPr lang="en-US" dirty="0"/>
              <a:t>Few hidden layers (1,2,3)</a:t>
            </a:r>
          </a:p>
          <a:p>
            <a:pPr lvl="1"/>
            <a:r>
              <a:rPr lang="en-US" dirty="0"/>
              <a:t>A few dozen nodes per hidden layer</a:t>
            </a:r>
          </a:p>
          <a:p>
            <a:pPr lvl="1"/>
            <a:endParaRPr lang="en-US" dirty="0"/>
          </a:p>
          <a:p>
            <a:r>
              <a:rPr lang="en-US" dirty="0"/>
              <a:t>Do some feature engineering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endParaRPr lang="en-US" dirty="0"/>
          </a:p>
          <a:p>
            <a:r>
              <a:rPr lang="en-US" dirty="0"/>
              <a:t>Tune parameters</a:t>
            </a:r>
          </a:p>
          <a:p>
            <a:pPr lvl="1"/>
            <a:r>
              <a:rPr lang="en-US" dirty="0"/>
              <a:t># layers</a:t>
            </a:r>
          </a:p>
          <a:p>
            <a:pPr lvl="1"/>
            <a:r>
              <a:rPr lang="en-US" dirty="0"/>
              <a:t># nodes per layer</a:t>
            </a:r>
          </a:p>
          <a:p>
            <a:r>
              <a:rPr lang="en-US" dirty="0"/>
              <a:t>Be careful of overfitting</a:t>
            </a:r>
          </a:p>
          <a:p>
            <a:r>
              <a:rPr lang="en-US" dirty="0"/>
              <a:t>Simplify if not converging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B5D76-85CD-44C9-B9DC-1216E0C1F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15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Leveraging recent breakthroughs</a:t>
            </a:r>
          </a:p>
          <a:p>
            <a:pPr lvl="1"/>
            <a:r>
              <a:rPr lang="en-US" dirty="0"/>
              <a:t>Understand standard architectures</a:t>
            </a:r>
          </a:p>
          <a:p>
            <a:pPr lvl="1"/>
            <a:r>
              <a:rPr lang="en-US" dirty="0"/>
              <a:t>Get some GPU acceleration</a:t>
            </a:r>
          </a:p>
          <a:p>
            <a:pPr lvl="1"/>
            <a:r>
              <a:rPr lang="en-US" dirty="0"/>
              <a:t>Get lots of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Craft a network architecture</a:t>
            </a:r>
          </a:p>
          <a:p>
            <a:pPr lvl="1"/>
            <a:r>
              <a:rPr lang="en-US" dirty="0"/>
              <a:t>More on this next class</a:t>
            </a:r>
          </a:p>
        </p:txBody>
      </p:sp>
    </p:spTree>
    <p:extLst>
      <p:ext uri="{BB962C8B-B14F-4D97-AF65-F5344CB8AC3E}">
        <p14:creationId xmlns:p14="http://schemas.microsoft.com/office/powerpoint/2010/main" val="42095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B514-2E94-4599-A47D-E787CC85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Artificial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C343-E3AC-438C-B5DE-1FCB171E49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Model that very crudely approximates the way human brains work</a:t>
            </a:r>
          </a:p>
          <a:p>
            <a:endParaRPr lang="en-US" dirty="0"/>
          </a:p>
          <a:p>
            <a:r>
              <a:rPr lang="en-US" dirty="0"/>
              <a:t>Each artificial neuron </a:t>
            </a:r>
            <a:r>
              <a:rPr lang="en-US"/>
              <a:t>is a linear </a:t>
            </a:r>
            <a:r>
              <a:rPr lang="en-US" dirty="0"/>
              <a:t>model, with non-linear activation function</a:t>
            </a:r>
          </a:p>
          <a:p>
            <a:endParaRPr lang="en-US" dirty="0"/>
          </a:p>
          <a:p>
            <a:r>
              <a:rPr lang="en-US" dirty="0"/>
              <a:t>Neural networks are very expressive, can learn complex concepts (and overfit)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AB4EF-A640-4F68-9470-B8F409892D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Neural networks learn features (which we might have hand crafted without them)</a:t>
            </a:r>
          </a:p>
          <a:p>
            <a:endParaRPr lang="en-US" dirty="0"/>
          </a:p>
          <a:p>
            <a:r>
              <a:rPr lang="en-US" dirty="0"/>
              <a:t>Many options for network architectures</a:t>
            </a:r>
          </a:p>
          <a:p>
            <a:endParaRPr lang="en-US" dirty="0"/>
          </a:p>
          <a:p>
            <a:r>
              <a:rPr lang="en-US" dirty="0"/>
              <a:t>Backpropagation is a flexible algorithm to learn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96726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A116-DB8D-454E-ADAE-9D454C40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5F73-BDA6-496D-8CB4-C9989C3C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825625"/>
            <a:ext cx="5263375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Grossly simplified approximation of how the brain works</a:t>
            </a:r>
          </a:p>
          <a:p>
            <a:endParaRPr lang="en-US" dirty="0"/>
          </a:p>
          <a:p>
            <a:r>
              <a:rPr lang="en-US" dirty="0"/>
              <a:t>Features used as input to an initial set of artificial neurons</a:t>
            </a:r>
          </a:p>
          <a:p>
            <a:endParaRPr lang="en-US" dirty="0"/>
          </a:p>
          <a:p>
            <a:r>
              <a:rPr lang="en-US" dirty="0"/>
              <a:t>Output of artificial neurons used as input to others</a:t>
            </a:r>
          </a:p>
          <a:p>
            <a:endParaRPr lang="en-US" dirty="0"/>
          </a:p>
          <a:p>
            <a:r>
              <a:rPr lang="en-US" dirty="0"/>
              <a:t>Output of the network used as prediction</a:t>
            </a:r>
          </a:p>
          <a:p>
            <a:endParaRPr lang="en-US" dirty="0"/>
          </a:p>
          <a:p>
            <a:r>
              <a:rPr lang="en-US" dirty="0"/>
              <a:t>Mid 2010s image processing</a:t>
            </a:r>
          </a:p>
          <a:p>
            <a:pPr lvl="1"/>
            <a:r>
              <a:rPr lang="en-US" dirty="0"/>
              <a:t>~50-100 layers</a:t>
            </a:r>
          </a:p>
          <a:p>
            <a:pPr lvl="1"/>
            <a:r>
              <a:rPr lang="en-US" dirty="0"/>
              <a:t>~10-60 million artificial neurons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885A6-4945-4E1B-AFF1-5746C009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481" y="2721478"/>
            <a:ext cx="4668319" cy="1415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9BFF85-AC07-4970-986C-701EB7AB5D7C}"/>
              </a:ext>
            </a:extLst>
          </p:cNvPr>
          <p:cNvSpPr txBox="1"/>
          <p:nvPr/>
        </p:nvSpPr>
        <p:spPr>
          <a:xfrm>
            <a:off x="7460014" y="2352146"/>
            <a:ext cx="31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Artificial Neuron (Sigmoid Unit)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9A8FC-58D2-407F-889C-2EA26A979F18}"/>
              </a:ext>
            </a:extLst>
          </p:cNvPr>
          <p:cNvSpPr txBox="1"/>
          <p:nvPr/>
        </p:nvSpPr>
        <p:spPr>
          <a:xfrm>
            <a:off x="6150015" y="6123543"/>
            <a:ext cx="347287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50 million into 100 billion </a:t>
            </a:r>
            <a:r>
              <a:rPr lang="en-US" dirty="0">
                <a:sym typeface="Wingdings" panose="05000000000000000000" pitchFamily="2" charset="2"/>
              </a:rPr>
              <a:t> 0.05%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80DC5B-EB90-4505-A9F6-3265A273E3F6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178461" y="5891514"/>
            <a:ext cx="1971554" cy="4166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7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Neural Network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72274" y="5501318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550131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363415" y="1170878"/>
            <a:ext cx="27849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Hidden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2313 weights to learn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891AAF-64AD-4A69-B702-410E5E427BD2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6919491" y="3224741"/>
            <a:ext cx="231010" cy="4886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68E24B-6FAE-4938-930E-F34330D430C4}"/>
                  </a:ext>
                </a:extLst>
              </p:cNvPr>
              <p:cNvSpPr txBox="1"/>
              <p:nvPr/>
            </p:nvSpPr>
            <p:spPr>
              <a:xfrm>
                <a:off x="6643331" y="2908796"/>
                <a:ext cx="433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68E24B-6FAE-4938-930E-F34330D43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331" y="2908796"/>
                <a:ext cx="433259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322F9C6-C48D-431D-BB7E-2D7CA2C6C9DD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4505216" y="2252547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3CF76A2-EC3D-449D-9DC6-EC95A131E0F8}"/>
                  </a:ext>
                </a:extLst>
              </p:cNvPr>
              <p:cNvSpPr txBox="1"/>
              <p:nvPr/>
            </p:nvSpPr>
            <p:spPr>
              <a:xfrm>
                <a:off x="4266538" y="1947448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3CF76A2-EC3D-449D-9DC6-EC95A131E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38" y="1947448"/>
                <a:ext cx="46608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FAEBFE9-F3D3-4E2F-A2B2-D1E643092E50}"/>
              </a:ext>
            </a:extLst>
          </p:cNvPr>
          <p:cNvCxnSpPr>
            <a:cxnSpLocks/>
          </p:cNvCxnSpPr>
          <p:nvPr/>
        </p:nvCxnSpPr>
        <p:spPr>
          <a:xfrm flipH="1" flipV="1">
            <a:off x="4493444" y="3022910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4E5148-86BC-4976-801D-68158E746281}"/>
                  </a:ext>
                </a:extLst>
              </p:cNvPr>
              <p:cNvSpPr txBox="1"/>
              <p:nvPr/>
            </p:nvSpPr>
            <p:spPr>
              <a:xfrm>
                <a:off x="4254766" y="2717811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B4E5148-86BC-4976-801D-68158E746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66" y="2717811"/>
                <a:ext cx="46608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92348B7-3580-40B3-840E-3A645B0EEC40}"/>
              </a:ext>
            </a:extLst>
          </p:cNvPr>
          <p:cNvCxnSpPr>
            <a:cxnSpLocks/>
          </p:cNvCxnSpPr>
          <p:nvPr/>
        </p:nvCxnSpPr>
        <p:spPr>
          <a:xfrm flipH="1" flipV="1">
            <a:off x="4505216" y="3925758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D01C61F-13BC-4758-81D9-8F0835B9A00F}"/>
                  </a:ext>
                </a:extLst>
              </p:cNvPr>
              <p:cNvSpPr txBox="1"/>
              <p:nvPr/>
            </p:nvSpPr>
            <p:spPr>
              <a:xfrm>
                <a:off x="4266538" y="3620659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D01C61F-13BC-4758-81D9-8F0835B9A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38" y="3620659"/>
                <a:ext cx="466089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C66D095-C5FE-4278-AB3D-359CFCAA1B6B}"/>
              </a:ext>
            </a:extLst>
          </p:cNvPr>
          <p:cNvCxnSpPr>
            <a:cxnSpLocks/>
          </p:cNvCxnSpPr>
          <p:nvPr/>
        </p:nvCxnSpPr>
        <p:spPr>
          <a:xfrm flipH="1" flipV="1">
            <a:off x="4485381" y="4675901"/>
            <a:ext cx="143064" cy="267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ECADE50-3344-41A1-969B-44F917F40F75}"/>
                  </a:ext>
                </a:extLst>
              </p:cNvPr>
              <p:cNvSpPr txBox="1"/>
              <p:nvPr/>
            </p:nvSpPr>
            <p:spPr>
              <a:xfrm>
                <a:off x="4246703" y="4370802"/>
                <a:ext cx="4660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ECADE50-3344-41A1-969B-44F917F40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03" y="4370802"/>
                <a:ext cx="466089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B0A3C9EF-174B-414F-8C33-9A3624A0540A}"/>
              </a:ext>
            </a:extLst>
          </p:cNvPr>
          <p:cNvSpPr txBox="1"/>
          <p:nvPr/>
        </p:nvSpPr>
        <p:spPr>
          <a:xfrm>
            <a:off x="761319" y="5501318"/>
            <a:ext cx="1119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Input Layer</a:t>
            </a:r>
          </a:p>
        </p:txBody>
      </p:sp>
    </p:spTree>
    <p:extLst>
      <p:ext uri="{BB962C8B-B14F-4D97-AF65-F5344CB8AC3E}">
        <p14:creationId xmlns:p14="http://schemas.microsoft.com/office/powerpoint/2010/main" val="37463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1" grpId="0"/>
      <p:bldP spid="26" grpId="0"/>
      <p:bldP spid="31" grpId="0"/>
      <p:bldP spid="36" grpId="0"/>
      <p:bldP spid="50" grpId="0"/>
      <p:bldP spid="51" grpId="0"/>
      <p:bldP spid="52" grpId="0"/>
      <p:bldP spid="53" grpId="0" animBg="1"/>
      <p:bldP spid="70" grpId="0"/>
      <p:bldP spid="71" grpId="0"/>
      <p:bldP spid="72" grpId="0"/>
      <p:bldP spid="13" grpId="0"/>
      <p:bldP spid="46" grpId="0"/>
      <p:bldP spid="59" grpId="0"/>
      <p:bldP spid="61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CD17-824B-441A-BAEB-2C175AAC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136525"/>
            <a:ext cx="11132820" cy="52333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Boundary for Neural Networks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F9535B-8CE8-4895-9B6B-0DC099FB9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94" y="213824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F6C0B2-4331-4D05-B8A4-A1D76BEE0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691" y="213824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4865F2-8014-4B48-AC96-C7BAE5FA1C1A}"/>
              </a:ext>
            </a:extLst>
          </p:cNvPr>
          <p:cNvSpPr txBox="1"/>
          <p:nvPr/>
        </p:nvSpPr>
        <p:spPr>
          <a:xfrm>
            <a:off x="7256932" y="6257826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FC9A22-A6D8-47E7-862A-B30780F45BD4}"/>
              </a:ext>
            </a:extLst>
          </p:cNvPr>
          <p:cNvSpPr txBox="1"/>
          <p:nvPr/>
        </p:nvSpPr>
        <p:spPr>
          <a:xfrm>
            <a:off x="1823027" y="3090743"/>
            <a:ext cx="78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21D75A-5822-43D5-96E4-F7979DEE31C6}"/>
              </a:ext>
            </a:extLst>
          </p:cNvPr>
          <p:cNvSpPr txBox="1"/>
          <p:nvPr/>
        </p:nvSpPr>
        <p:spPr>
          <a:xfrm>
            <a:off x="4200060" y="3090743"/>
            <a:ext cx="96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43A440-474F-4F5A-AE7C-905EAE202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176" y="4863380"/>
            <a:ext cx="5089904" cy="15428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90E94D6-9386-47DE-8A35-D3D72C4818B8}"/>
              </a:ext>
            </a:extLst>
          </p:cNvPr>
          <p:cNvSpPr txBox="1"/>
          <p:nvPr/>
        </p:nvSpPr>
        <p:spPr>
          <a:xfrm>
            <a:off x="7256933" y="4495800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Hidden Nodes</a:t>
            </a:r>
          </a:p>
        </p:txBody>
      </p:sp>
      <p:pic>
        <p:nvPicPr>
          <p:cNvPr id="18" name="Picture 17" descr="A picture containing animal&#10;&#10;Description automatically generated">
            <a:extLst>
              <a:ext uri="{FF2B5EF4-FFF2-40B4-BE49-F238E27FC236}">
                <a16:creationId xmlns:a16="http://schemas.microsoft.com/office/drawing/2014/main" id="{8DB5DC7B-48DC-4422-B22C-12015948A7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6" y="499754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66A353-8167-4ED1-AEC4-E36F82AC559D}"/>
              </a:ext>
            </a:extLst>
          </p:cNvPr>
          <p:cNvSpPr txBox="1"/>
          <p:nvPr/>
        </p:nvSpPr>
        <p:spPr>
          <a:xfrm>
            <a:off x="7256932" y="5919569"/>
            <a:ext cx="134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Hidden Nodes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FBE759-0895-40B8-B6D4-6D514A0471B6}"/>
              </a:ext>
            </a:extLst>
          </p:cNvPr>
          <p:cNvSpPr txBox="1"/>
          <p:nvPr/>
        </p:nvSpPr>
        <p:spPr>
          <a:xfrm>
            <a:off x="7211247" y="3056791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Hidden Nodes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B88A32-61CF-4565-97E1-044A07E7D21A}"/>
              </a:ext>
            </a:extLst>
          </p:cNvPr>
          <p:cNvSpPr txBox="1"/>
          <p:nvPr/>
        </p:nvSpPr>
        <p:spPr>
          <a:xfrm>
            <a:off x="7211247" y="1745371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Hidden Nodes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37EC93-B1E8-4F5A-8077-9800E8FCC900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8476488" y="5195705"/>
            <a:ext cx="1700784" cy="3729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F5FEE81-443D-4987-9C5D-8D4E7A8D6570}"/>
              </a:ext>
            </a:extLst>
          </p:cNvPr>
          <p:cNvSpPr txBox="1"/>
          <p:nvPr/>
        </p:nvSpPr>
        <p:spPr>
          <a:xfrm>
            <a:off x="10177272" y="5041816"/>
            <a:ext cx="107818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Underfitting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BB8083E-6132-4CC2-B254-58D3E68268A8}"/>
              </a:ext>
            </a:extLst>
          </p:cNvPr>
          <p:cNvCxnSpPr>
            <a:cxnSpLocks/>
            <a:stCxn id="7" idx="0"/>
            <a:endCxn id="36" idx="2"/>
          </p:cNvCxnSpPr>
          <p:nvPr/>
        </p:nvCxnSpPr>
        <p:spPr>
          <a:xfrm flipH="1" flipV="1">
            <a:off x="4272047" y="1652151"/>
            <a:ext cx="413894" cy="4860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5419190-3B6E-4F08-92B1-87B7829E2EF9}"/>
              </a:ext>
            </a:extLst>
          </p:cNvPr>
          <p:cNvSpPr txBox="1"/>
          <p:nvPr/>
        </p:nvSpPr>
        <p:spPr>
          <a:xfrm>
            <a:off x="2433531" y="1128931"/>
            <a:ext cx="367703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 with single node in output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(no hidden layer)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" name="Picture 41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3B7CA196-76A7-488B-9830-1BCCB023A9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355854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0FF53-5488-4872-AB0A-318D70972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214421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6" name="Picture 45" descr="A close up of a logo&#10;&#10;Description automatically generated">
            <a:extLst>
              <a:ext uri="{FF2B5EF4-FFF2-40B4-BE49-F238E27FC236}">
                <a16:creationId xmlns:a16="http://schemas.microsoft.com/office/drawing/2014/main" id="{37830730-BC09-4F89-908C-69E762A72D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763" y="80657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03F05E-C30B-4976-A8C4-094DF19F1D87}"/>
              </a:ext>
            </a:extLst>
          </p:cNvPr>
          <p:cNvSpPr txBox="1"/>
          <p:nvPr/>
        </p:nvSpPr>
        <p:spPr>
          <a:xfrm>
            <a:off x="1701949" y="3814925"/>
            <a:ext cx="4424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Non-linear decision boundary</a:t>
            </a:r>
          </a:p>
          <a:p>
            <a:r>
              <a:rPr lang="en-US" dirty="0"/>
              <a:t>   - Enabled by non-linear (sigmoid) activation</a:t>
            </a:r>
          </a:p>
          <a:p>
            <a:r>
              <a:rPr lang="en-US" dirty="0"/>
              <a:t>   - Complexity via network structure</a:t>
            </a:r>
          </a:p>
        </p:txBody>
      </p:sp>
    </p:spTree>
    <p:extLst>
      <p:ext uri="{BB962C8B-B14F-4D97-AF65-F5344CB8AC3E}">
        <p14:creationId xmlns:p14="http://schemas.microsoft.com/office/powerpoint/2010/main" val="275317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/>
      <p:bldP spid="22" grpId="0"/>
      <p:bldP spid="25" grpId="0"/>
      <p:bldP spid="29" grpId="0"/>
      <p:bldP spid="3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24A5-8497-4AFC-9798-D21937CD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95" y="329511"/>
            <a:ext cx="5100830" cy="8921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Predicting with Neural Network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04DE2F-7B28-4550-82DA-9D80D2001DA9}"/>
              </a:ext>
            </a:extLst>
          </p:cNvPr>
          <p:cNvSpPr/>
          <p:nvPr/>
        </p:nvSpPr>
        <p:spPr>
          <a:xfrm>
            <a:off x="5947158" y="38906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2C7341-7616-417B-B442-38F9AD59D533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6460114" y="4158272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DCBCF5-6D39-424E-97D6-8394F3A87D14}"/>
              </a:ext>
            </a:extLst>
          </p:cNvPr>
          <p:cNvSpPr/>
          <p:nvPr/>
        </p:nvSpPr>
        <p:spPr>
          <a:xfrm>
            <a:off x="3869312" y="322296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4879BE-C4A0-48A3-8C6D-A2E83F273094}"/>
              </a:ext>
            </a:extLst>
          </p:cNvPr>
          <p:cNvCxnSpPr>
            <a:cxnSpLocks/>
            <a:stCxn id="4" idx="2"/>
            <a:endCxn id="8" idx="6"/>
          </p:cNvCxnSpPr>
          <p:nvPr/>
        </p:nvCxnSpPr>
        <p:spPr>
          <a:xfrm flipH="1" flipV="1">
            <a:off x="4382268" y="3490593"/>
            <a:ext cx="1564890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04B6B05-233B-4031-9723-3F8E21FCAEF0}"/>
              </a:ext>
            </a:extLst>
          </p:cNvPr>
          <p:cNvSpPr/>
          <p:nvPr/>
        </p:nvSpPr>
        <p:spPr>
          <a:xfrm>
            <a:off x="3869311" y="44154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02DE67-3999-4226-A9E9-8110A4557151}"/>
              </a:ext>
            </a:extLst>
          </p:cNvPr>
          <p:cNvCxnSpPr>
            <a:cxnSpLocks/>
            <a:stCxn id="4" idx="2"/>
            <a:endCxn id="10" idx="6"/>
          </p:cNvCxnSpPr>
          <p:nvPr/>
        </p:nvCxnSpPr>
        <p:spPr>
          <a:xfrm flipH="1">
            <a:off x="4382267" y="4158272"/>
            <a:ext cx="1564891" cy="524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AE3A99-E769-4D19-A799-69E00E819755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5164712" y="3490593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954D25-1F51-4421-870B-C27849CE3CE9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3326387" y="3100997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6EA4DA-C8D3-4FCF-B6E8-6FE460E273F7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3306580" y="4304051"/>
            <a:ext cx="562731" cy="379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065" r="-10181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9836" r="-10181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94CC4-FF41-4CEA-8763-17DEC68A481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5791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10932DC-DDFE-4F6B-9AD8-B61B7E0C2C3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10095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5AD198-3D13-46F7-BC1F-5D8E7F6114F4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080156"/>
            <a:ext cx="1681737" cy="602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255EC05-14C6-484C-94A5-F90C5D944A8E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535932"/>
            <a:ext cx="1681737" cy="1471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02564AC7-D385-4AF9-B058-66C333FB7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9646" y="989241"/>
            <a:ext cx="3047619" cy="2314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01852" r="-102410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B3856537-5A5F-4FC7-8D59-15D986D0A890}"/>
              </a:ext>
            </a:extLst>
          </p:cNvPr>
          <p:cNvSpPr txBox="1"/>
          <p:nvPr/>
        </p:nvSpPr>
        <p:spPr>
          <a:xfrm>
            <a:off x="3939101" y="335114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0.0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5ACD04-E2F1-46A7-B18A-38B26A55C0FA}"/>
              </a:ext>
            </a:extLst>
          </p:cNvPr>
          <p:cNvSpPr txBox="1"/>
          <p:nvPr/>
        </p:nvSpPr>
        <p:spPr>
          <a:xfrm>
            <a:off x="3939101" y="45310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1.0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0C9ECC-AA7D-4224-8903-81E624CF2B55}"/>
              </a:ext>
            </a:extLst>
          </p:cNvPr>
          <p:cNvSpPr txBox="1"/>
          <p:nvPr/>
        </p:nvSpPr>
        <p:spPr>
          <a:xfrm>
            <a:off x="4642173" y="355718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05F181-B02C-4A79-9C47-D51B2711956C}"/>
              </a:ext>
            </a:extLst>
          </p:cNvPr>
          <p:cNvSpPr txBox="1"/>
          <p:nvPr/>
        </p:nvSpPr>
        <p:spPr>
          <a:xfrm>
            <a:off x="4602898" y="439257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CDBE6D-58A4-4983-9A76-EF6DAFD584FD}"/>
              </a:ext>
            </a:extLst>
          </p:cNvPr>
          <p:cNvSpPr txBox="1"/>
          <p:nvPr/>
        </p:nvSpPr>
        <p:spPr>
          <a:xfrm>
            <a:off x="6013520" y="4031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/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=~0.82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86CE3E-A019-46B1-99D9-A053419F3038}"/>
              </a:ext>
            </a:extLst>
          </p:cNvPr>
          <p:cNvCxnSpPr>
            <a:cxnSpLocks/>
          </p:cNvCxnSpPr>
          <p:nvPr/>
        </p:nvCxnSpPr>
        <p:spPr>
          <a:xfrm>
            <a:off x="4955776" y="4835107"/>
            <a:ext cx="500340" cy="10417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6FBBD80-030D-481E-8D93-4D346141C07D}"/>
              </a:ext>
            </a:extLst>
          </p:cNvPr>
          <p:cNvSpPr txBox="1"/>
          <p:nvPr/>
        </p:nvSpPr>
        <p:spPr>
          <a:xfrm>
            <a:off x="5383093" y="5977952"/>
            <a:ext cx="1217898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Activations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D736DF2-60CC-4D10-B693-5374B0EEBA88}"/>
              </a:ext>
            </a:extLst>
          </p:cNvPr>
          <p:cNvCxnSpPr>
            <a:cxnSpLocks/>
          </p:cNvCxnSpPr>
          <p:nvPr/>
        </p:nvCxnSpPr>
        <p:spPr>
          <a:xfrm flipH="1">
            <a:off x="1260795" y="4808071"/>
            <a:ext cx="256855" cy="13490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F099DAC-968F-4A69-B53E-ADDEB3150ED2}"/>
              </a:ext>
            </a:extLst>
          </p:cNvPr>
          <p:cNvSpPr txBox="1"/>
          <p:nvPr/>
        </p:nvSpPr>
        <p:spPr>
          <a:xfrm>
            <a:off x="682272" y="6230227"/>
            <a:ext cx="13398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Input Layer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7660CF-5D7B-43B0-88F1-C2A719E6CFD1}"/>
              </a:ext>
            </a:extLst>
          </p:cNvPr>
          <p:cNvCxnSpPr>
            <a:cxnSpLocks/>
          </p:cNvCxnSpPr>
          <p:nvPr/>
        </p:nvCxnSpPr>
        <p:spPr>
          <a:xfrm flipV="1">
            <a:off x="4382267" y="1672145"/>
            <a:ext cx="2218724" cy="143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1CC172C-8AC5-4376-B710-DFC4C78A2616}"/>
              </a:ext>
            </a:extLst>
          </p:cNvPr>
          <p:cNvSpPr txBox="1"/>
          <p:nvPr/>
        </p:nvSpPr>
        <p:spPr>
          <a:xfrm>
            <a:off x="5799879" y="1230304"/>
            <a:ext cx="1487542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Hidden Layer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049D628-24B4-4ED9-A1B9-CB96DF6C5E31}"/>
              </a:ext>
            </a:extLst>
          </p:cNvPr>
          <p:cNvCxnSpPr>
            <a:cxnSpLocks/>
          </p:cNvCxnSpPr>
          <p:nvPr/>
        </p:nvCxnSpPr>
        <p:spPr>
          <a:xfrm>
            <a:off x="6600991" y="4392572"/>
            <a:ext cx="1564890" cy="11346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D67816F-0593-4C18-911E-F3F8D1FC994A}"/>
              </a:ext>
            </a:extLst>
          </p:cNvPr>
          <p:cNvSpPr txBox="1"/>
          <p:nvPr/>
        </p:nvSpPr>
        <p:spPr>
          <a:xfrm>
            <a:off x="8065914" y="5592242"/>
            <a:ext cx="1487542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Output Layer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1620D2-EF64-4E3E-8429-BD03828F2342}"/>
              </a:ext>
            </a:extLst>
          </p:cNvPr>
          <p:cNvSpPr txBox="1"/>
          <p:nvPr/>
        </p:nvSpPr>
        <p:spPr>
          <a:xfrm>
            <a:off x="8650002" y="629799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Sigmoid Function</a:t>
            </a:r>
          </a:p>
        </p:txBody>
      </p:sp>
    </p:spTree>
    <p:extLst>
      <p:ext uri="{BB962C8B-B14F-4D97-AF65-F5344CB8AC3E}">
        <p14:creationId xmlns:p14="http://schemas.microsoft.com/office/powerpoint/2010/main" val="7041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57" grpId="0"/>
      <p:bldP spid="58" grpId="0"/>
      <p:bldP spid="7" grpId="0" animBg="1"/>
      <p:bldP spid="33" grpId="0" animBg="1"/>
      <p:bldP spid="36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A023-4B3D-4CDF-A88D-62C21398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Blink Task</a:t>
            </a:r>
          </a:p>
        </p:txBody>
      </p:sp>
      <p:pic>
        <p:nvPicPr>
          <p:cNvPr id="6" name="Picture 5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259CDE81-AEAC-40DC-BFA1-573E0AEA4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50813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9EBB74-1C72-4429-8300-3775A6798DD8}"/>
              </a:ext>
            </a:extLst>
          </p:cNvPr>
          <p:cNvSpPr txBox="1"/>
          <p:nvPr/>
        </p:nvSpPr>
        <p:spPr>
          <a:xfrm>
            <a:off x="730597" y="4168778"/>
            <a:ext cx="112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Input Image</a:t>
            </a:r>
          </a:p>
          <a:p>
            <a:pPr algn="ctr"/>
            <a:r>
              <a:rPr lang="en-US" sz="1400" dirty="0"/>
              <a:t>(Normalized)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AF4A45-59C9-4DA7-801A-BE34E130EBBB}"/>
              </a:ext>
            </a:extLst>
          </p:cNvPr>
          <p:cNvSpPr txBox="1"/>
          <p:nvPr/>
        </p:nvSpPr>
        <p:spPr>
          <a:xfrm>
            <a:off x="3684259" y="3419475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F3282-4238-476C-B3BB-AC172C05403A}"/>
              </a:ext>
            </a:extLst>
          </p:cNvPr>
          <p:cNvSpPr txBox="1"/>
          <p:nvPr/>
        </p:nvSpPr>
        <p:spPr>
          <a:xfrm>
            <a:off x="3684259" y="519356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CB71D1-4C6D-4A18-8BC4-C287478E4766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752600" y="2929183"/>
            <a:ext cx="1990498" cy="7788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966376-FC2D-4ED1-ACC2-49458174154E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1752600" y="3708013"/>
            <a:ext cx="1990498" cy="9839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70D0FC-3867-4B8F-BE91-F63DC6D674A8}"/>
              </a:ext>
            </a:extLst>
          </p:cNvPr>
          <p:cNvCxnSpPr>
            <a:cxnSpLocks/>
            <a:stCxn id="22" idx="2"/>
          </p:cNvCxnSpPr>
          <p:nvPr/>
        </p:nvCxnSpPr>
        <p:spPr>
          <a:xfrm flipH="1" flipV="1">
            <a:off x="4746240" y="2929183"/>
            <a:ext cx="2823361" cy="7347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1BFF02-3D4C-4D4B-80AF-518880417FC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4746240" y="3663924"/>
            <a:ext cx="2823361" cy="10280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6F33250-4A30-4E3E-8A71-8AA9399954F8}"/>
              </a:ext>
            </a:extLst>
          </p:cNvPr>
          <p:cNvSpPr/>
          <p:nvPr/>
        </p:nvSpPr>
        <p:spPr>
          <a:xfrm>
            <a:off x="7569601" y="339629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441ED0-392B-44CE-8126-97E1166D38A0}"/>
              </a:ext>
            </a:extLst>
          </p:cNvPr>
          <p:cNvSpPr txBox="1"/>
          <p:nvPr/>
        </p:nvSpPr>
        <p:spPr>
          <a:xfrm>
            <a:off x="5733596" y="3145974"/>
            <a:ext cx="1221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Positive Weight?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1B3D39-69A1-418D-8E84-5BC83301BCD6}"/>
              </a:ext>
            </a:extLst>
          </p:cNvPr>
          <p:cNvSpPr txBox="1"/>
          <p:nvPr/>
        </p:nvSpPr>
        <p:spPr>
          <a:xfrm>
            <a:off x="5754152" y="3966114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Negative Weight?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984310-B7D8-4E14-8C38-4A80117B456D}"/>
              </a:ext>
            </a:extLst>
          </p:cNvPr>
          <p:cNvSpPr txBox="1"/>
          <p:nvPr/>
        </p:nvSpPr>
        <p:spPr>
          <a:xfrm>
            <a:off x="7063154" y="3930980"/>
            <a:ext cx="1658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Logistic Regression</a:t>
            </a:r>
          </a:p>
          <a:p>
            <a:pPr algn="ctr"/>
            <a:r>
              <a:rPr lang="en-US" sz="1200" dirty="0"/>
              <a:t>with responses as input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B0DFA8-C161-4697-A1E5-1BFD95431CB7}"/>
              </a:ext>
            </a:extLst>
          </p:cNvPr>
          <p:cNvCxnSpPr>
            <a:cxnSpLocks/>
          </p:cNvCxnSpPr>
          <p:nvPr/>
        </p:nvCxnSpPr>
        <p:spPr>
          <a:xfrm flipH="1" flipV="1">
            <a:off x="8082557" y="3657064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/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5FAA153-204C-4BCA-B622-E86DFF476E0D}"/>
              </a:ext>
            </a:extLst>
          </p:cNvPr>
          <p:cNvSpPr txBox="1"/>
          <p:nvPr/>
        </p:nvSpPr>
        <p:spPr>
          <a:xfrm>
            <a:off x="7756990" y="471047"/>
            <a:ext cx="39929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Very limited feature engineering on input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Normalize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Hidden nodes learn useful features so you don’t have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Trick is figuring out how many neurons to use and how to organize them</a:t>
            </a:r>
          </a:p>
          <a:p>
            <a:endParaRPr lang="en-US" sz="16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CE60FFC-B831-4F4F-BABB-C05E7E5EE0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98" y="4243113"/>
            <a:ext cx="1003142" cy="100314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74CC108-0EE5-4E56-AC10-D8C676C0B8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501" y="2393154"/>
            <a:ext cx="1003141" cy="100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2" grpId="0" animBg="1"/>
      <p:bldP spid="25" grpId="0"/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Multi-Layer Neural Networks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423188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043596" y="202482"/>
            <a:ext cx="39109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Hidden 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2333 weights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Filters on filters, for example maybe: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Layer 1 learns eye shapes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Layer 2 learns combinations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04DD74-EC5F-410F-A5DD-B5306928361D}"/>
              </a:ext>
            </a:extLst>
          </p:cNvPr>
          <p:cNvSpPr/>
          <p:nvPr/>
        </p:nvSpPr>
        <p:spPr>
          <a:xfrm>
            <a:off x="6414508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0240288-6368-4A27-9BCE-63901194620E}"/>
              </a:ext>
            </a:extLst>
          </p:cNvPr>
          <p:cNvSpPr/>
          <p:nvPr/>
        </p:nvSpPr>
        <p:spPr>
          <a:xfrm>
            <a:off x="6414508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34AE947-1444-4B67-8BFD-A31892A856D6}"/>
              </a:ext>
            </a:extLst>
          </p:cNvPr>
          <p:cNvSpPr/>
          <p:nvPr/>
        </p:nvSpPr>
        <p:spPr>
          <a:xfrm>
            <a:off x="6414508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6640737-7802-496C-B0C9-4E37237EA259}"/>
              </a:ext>
            </a:extLst>
          </p:cNvPr>
          <p:cNvSpPr/>
          <p:nvPr/>
        </p:nvSpPr>
        <p:spPr>
          <a:xfrm>
            <a:off x="6414508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ED0A1D-F0C4-4E39-8D10-EFBA33420069}"/>
              </a:ext>
            </a:extLst>
          </p:cNvPr>
          <p:cNvSpPr txBox="1"/>
          <p:nvPr/>
        </p:nvSpPr>
        <p:spPr>
          <a:xfrm>
            <a:off x="6032766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3C013C3-01E6-46D7-B204-045878FA5D7A}"/>
              </a:ext>
            </a:extLst>
          </p:cNvPr>
          <p:cNvCxnSpPr>
            <a:cxnSpLocks/>
            <a:stCxn id="41" idx="2"/>
            <a:endCxn id="7" idx="6"/>
          </p:cNvCxnSpPr>
          <p:nvPr/>
        </p:nvCxnSpPr>
        <p:spPr>
          <a:xfrm flipH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B178D2-2793-4AAD-92F6-94D6ECD5CD0C}"/>
              </a:ext>
            </a:extLst>
          </p:cNvPr>
          <p:cNvCxnSpPr>
            <a:cxnSpLocks/>
            <a:stCxn id="41" idx="2"/>
            <a:endCxn id="9" idx="6"/>
          </p:cNvCxnSpPr>
          <p:nvPr/>
        </p:nvCxnSpPr>
        <p:spPr>
          <a:xfrm flipH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C81754F-E5F3-45D1-A229-6049FF22980E}"/>
              </a:ext>
            </a:extLst>
          </p:cNvPr>
          <p:cNvCxnSpPr>
            <a:cxnSpLocks/>
            <a:stCxn id="41" idx="2"/>
            <a:endCxn id="8" idx="6"/>
          </p:cNvCxnSpPr>
          <p:nvPr/>
        </p:nvCxnSpPr>
        <p:spPr>
          <a:xfrm flipH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141FF8-F16E-41D4-BEEF-3DB66D7C3A14}"/>
              </a:ext>
            </a:extLst>
          </p:cNvPr>
          <p:cNvCxnSpPr>
            <a:cxnSpLocks/>
            <a:stCxn id="6" idx="6"/>
            <a:endCxn id="41" idx="2"/>
          </p:cNvCxnSpPr>
          <p:nvPr/>
        </p:nvCxnSpPr>
        <p:spPr>
          <a:xfrm>
            <a:off x="5161236" y="2520176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141672-9399-45BF-A7F1-E56497C508B1}"/>
              </a:ext>
            </a:extLst>
          </p:cNvPr>
          <p:cNvCxnSpPr>
            <a:cxnSpLocks/>
            <a:stCxn id="42" idx="2"/>
            <a:endCxn id="6" idx="6"/>
          </p:cNvCxnSpPr>
          <p:nvPr/>
        </p:nvCxnSpPr>
        <p:spPr>
          <a:xfrm flipH="1" flipV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9B3C5C1-B9EA-4ACF-A51C-1D5A93C28DFE}"/>
              </a:ext>
            </a:extLst>
          </p:cNvPr>
          <p:cNvCxnSpPr>
            <a:cxnSpLocks/>
            <a:stCxn id="42" idx="2"/>
            <a:endCxn id="7" idx="6"/>
          </p:cNvCxnSpPr>
          <p:nvPr/>
        </p:nvCxnSpPr>
        <p:spPr>
          <a:xfrm flipH="1">
            <a:off x="5161236" y="3338512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1C421D9-0F06-4725-842F-BC07ACBB70EB}"/>
              </a:ext>
            </a:extLst>
          </p:cNvPr>
          <p:cNvCxnSpPr>
            <a:cxnSpLocks/>
            <a:stCxn id="42" idx="2"/>
            <a:endCxn id="8" idx="6"/>
          </p:cNvCxnSpPr>
          <p:nvPr/>
        </p:nvCxnSpPr>
        <p:spPr>
          <a:xfrm flipH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2AE1F9-61FF-4B1B-9FDD-909C9BEFB181}"/>
              </a:ext>
            </a:extLst>
          </p:cNvPr>
          <p:cNvCxnSpPr>
            <a:cxnSpLocks/>
            <a:stCxn id="42" idx="2"/>
            <a:endCxn id="9" idx="6"/>
          </p:cNvCxnSpPr>
          <p:nvPr/>
        </p:nvCxnSpPr>
        <p:spPr>
          <a:xfrm flipH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F7397ED-5E15-4E16-AE9D-613B0ACC18B5}"/>
              </a:ext>
            </a:extLst>
          </p:cNvPr>
          <p:cNvCxnSpPr>
            <a:cxnSpLocks/>
            <a:stCxn id="43" idx="2"/>
            <a:endCxn id="6" idx="6"/>
          </p:cNvCxnSpPr>
          <p:nvPr/>
        </p:nvCxnSpPr>
        <p:spPr>
          <a:xfrm flipH="1" flipV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3782409-F926-47CC-BDC8-D700BA14A7D4}"/>
              </a:ext>
            </a:extLst>
          </p:cNvPr>
          <p:cNvCxnSpPr>
            <a:cxnSpLocks/>
            <a:stCxn id="43" idx="2"/>
            <a:endCxn id="7" idx="6"/>
          </p:cNvCxnSpPr>
          <p:nvPr/>
        </p:nvCxnSpPr>
        <p:spPr>
          <a:xfrm flipH="1" flipV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5B2BEB6-EEAE-45EC-9F80-2D4A94871C8D}"/>
              </a:ext>
            </a:extLst>
          </p:cNvPr>
          <p:cNvCxnSpPr>
            <a:cxnSpLocks/>
            <a:stCxn id="43" idx="2"/>
            <a:endCxn id="8" idx="6"/>
          </p:cNvCxnSpPr>
          <p:nvPr/>
        </p:nvCxnSpPr>
        <p:spPr>
          <a:xfrm flipH="1">
            <a:off x="5161236" y="4156848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875A9FB-66B7-4EE5-B38C-9D4EDB6CCC52}"/>
              </a:ext>
            </a:extLst>
          </p:cNvPr>
          <p:cNvCxnSpPr>
            <a:cxnSpLocks/>
            <a:stCxn id="43" idx="2"/>
            <a:endCxn id="9" idx="6"/>
          </p:cNvCxnSpPr>
          <p:nvPr/>
        </p:nvCxnSpPr>
        <p:spPr>
          <a:xfrm flipH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6CB8DA7-ECB4-42CB-8C90-AE64C279E6A2}"/>
              </a:ext>
            </a:extLst>
          </p:cNvPr>
          <p:cNvCxnSpPr>
            <a:cxnSpLocks/>
            <a:stCxn id="44" idx="2"/>
            <a:endCxn id="6" idx="6"/>
          </p:cNvCxnSpPr>
          <p:nvPr/>
        </p:nvCxnSpPr>
        <p:spPr>
          <a:xfrm flipH="1" flipV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98D508-B33C-44F7-A5BB-3E469DD6AC79}"/>
              </a:ext>
            </a:extLst>
          </p:cNvPr>
          <p:cNvCxnSpPr>
            <a:cxnSpLocks/>
            <a:stCxn id="44" idx="2"/>
            <a:endCxn id="7" idx="6"/>
          </p:cNvCxnSpPr>
          <p:nvPr/>
        </p:nvCxnSpPr>
        <p:spPr>
          <a:xfrm flipH="1" flipV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C91936F-996C-4B77-8B8A-35C0D213C991}"/>
              </a:ext>
            </a:extLst>
          </p:cNvPr>
          <p:cNvCxnSpPr>
            <a:cxnSpLocks/>
            <a:stCxn id="44" idx="2"/>
            <a:endCxn id="8" idx="6"/>
          </p:cNvCxnSpPr>
          <p:nvPr/>
        </p:nvCxnSpPr>
        <p:spPr>
          <a:xfrm flipH="1" flipV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041C943-4637-450A-B3A3-36AD14441290}"/>
              </a:ext>
            </a:extLst>
          </p:cNvPr>
          <p:cNvCxnSpPr>
            <a:cxnSpLocks/>
            <a:stCxn id="44" idx="2"/>
            <a:endCxn id="9" idx="6"/>
          </p:cNvCxnSpPr>
          <p:nvPr/>
        </p:nvCxnSpPr>
        <p:spPr>
          <a:xfrm flipH="1">
            <a:off x="5161236" y="4975184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BFBA400-446C-422E-915B-06094E38DF65}"/>
              </a:ext>
            </a:extLst>
          </p:cNvPr>
          <p:cNvSpPr txBox="1"/>
          <p:nvPr/>
        </p:nvSpPr>
        <p:spPr>
          <a:xfrm>
            <a:off x="5267519" y="5170318"/>
            <a:ext cx="111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20 Weights</a:t>
            </a:r>
          </a:p>
        </p:txBody>
      </p:sp>
    </p:spTree>
    <p:extLst>
      <p:ext uri="{BB962C8B-B14F-4D97-AF65-F5344CB8AC3E}">
        <p14:creationId xmlns:p14="http://schemas.microsoft.com/office/powerpoint/2010/main" val="5720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70" grpId="0"/>
      <p:bldP spid="71" grpId="0"/>
      <p:bldP spid="41" grpId="0" animBg="1"/>
      <p:bldP spid="42" grpId="0" animBg="1"/>
      <p:bldP spid="43" grpId="0" animBg="1"/>
      <p:bldP spid="44" grpId="0" animBg="1"/>
      <p:bldP spid="45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CD17-824B-441A-BAEB-2C175AAC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136525"/>
            <a:ext cx="11132820" cy="523334"/>
          </a:xfrm>
        </p:spPr>
        <p:txBody>
          <a:bodyPr>
            <a:normAutofit fontScale="90000"/>
          </a:bodyPr>
          <a:lstStyle/>
          <a:p>
            <a:r>
              <a:rPr lang="en-US" dirty="0"/>
              <a:t>Decision Boundary for Multi-Layer Neural Networks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F9535B-8CE8-4895-9B6B-0DC099FB9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98" y="241206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F6C0B2-4331-4D05-B8A4-A1D76BEE0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795" y="2412068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FC9A22-A6D8-47E7-862A-B30780F45BD4}"/>
              </a:ext>
            </a:extLst>
          </p:cNvPr>
          <p:cNvSpPr txBox="1"/>
          <p:nvPr/>
        </p:nvSpPr>
        <p:spPr>
          <a:xfrm>
            <a:off x="369131" y="3364567"/>
            <a:ext cx="78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21D75A-5822-43D5-96E4-F7979DEE31C6}"/>
              </a:ext>
            </a:extLst>
          </p:cNvPr>
          <p:cNvSpPr txBox="1"/>
          <p:nvPr/>
        </p:nvSpPr>
        <p:spPr>
          <a:xfrm>
            <a:off x="2746164" y="3364567"/>
            <a:ext cx="96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03F05E-C30B-4976-A8C4-094DF19F1D87}"/>
              </a:ext>
            </a:extLst>
          </p:cNvPr>
          <p:cNvSpPr txBox="1"/>
          <p:nvPr/>
        </p:nvSpPr>
        <p:spPr>
          <a:xfrm>
            <a:off x="369131" y="4803577"/>
            <a:ext cx="3019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Much more powerful</a:t>
            </a:r>
          </a:p>
          <a:p>
            <a:r>
              <a:rPr lang="en-US" dirty="0"/>
              <a:t>   - Difficult to converge</a:t>
            </a:r>
          </a:p>
          <a:p>
            <a:r>
              <a:rPr lang="en-US" dirty="0"/>
              <a:t>   - Easy to overfit</a:t>
            </a:r>
          </a:p>
          <a:p>
            <a:r>
              <a:rPr lang="en-US" dirty="0"/>
              <a:t>   - Later lecture: how to adapt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8ED050-41C9-4ADE-A821-60AC3D1D37DF}"/>
              </a:ext>
            </a:extLst>
          </p:cNvPr>
          <p:cNvSpPr txBox="1"/>
          <p:nvPr/>
        </p:nvSpPr>
        <p:spPr>
          <a:xfrm>
            <a:off x="4950114" y="6111522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 Hidden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2D2347-725E-4AE5-BA60-47EFE5F164FF}"/>
              </a:ext>
            </a:extLst>
          </p:cNvPr>
          <p:cNvSpPr txBox="1"/>
          <p:nvPr/>
        </p:nvSpPr>
        <p:spPr>
          <a:xfrm>
            <a:off x="4950115" y="4349496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Hidden Nodes</a:t>
            </a:r>
          </a:p>
        </p:txBody>
      </p:sp>
      <p:pic>
        <p:nvPicPr>
          <p:cNvPr id="34" name="Picture 33" descr="A picture containing animal&#10;&#10;Description automatically generated">
            <a:extLst>
              <a:ext uri="{FF2B5EF4-FFF2-40B4-BE49-F238E27FC236}">
                <a16:creationId xmlns:a16="http://schemas.microsoft.com/office/drawing/2014/main" id="{9C36CB83-23F0-40B7-A12E-C21E4B94E0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88" y="485124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8DAF2FFD-8A03-41A3-A141-62D8D417A77C}"/>
              </a:ext>
            </a:extLst>
          </p:cNvPr>
          <p:cNvSpPr txBox="1"/>
          <p:nvPr/>
        </p:nvSpPr>
        <p:spPr>
          <a:xfrm>
            <a:off x="4950114" y="5773265"/>
            <a:ext cx="1348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Hidden Nodes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5E143-C7AC-480E-9839-449094ED4050}"/>
              </a:ext>
            </a:extLst>
          </p:cNvPr>
          <p:cNvSpPr txBox="1"/>
          <p:nvPr/>
        </p:nvSpPr>
        <p:spPr>
          <a:xfrm>
            <a:off x="4904429" y="2910487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Hidden Nodes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29993E-5F8D-4C94-ADCE-C5DCD70E37B3}"/>
              </a:ext>
            </a:extLst>
          </p:cNvPr>
          <p:cNvSpPr txBox="1"/>
          <p:nvPr/>
        </p:nvSpPr>
        <p:spPr>
          <a:xfrm>
            <a:off x="4904429" y="1599067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Hidden Nodes</a:t>
            </a:r>
          </a:p>
        </p:txBody>
      </p:sp>
      <p:pic>
        <p:nvPicPr>
          <p:cNvPr id="40" name="Picture 39" descr="A picture containing drawing, bird&#10;&#10;Description automatically generated">
            <a:extLst>
              <a:ext uri="{FF2B5EF4-FFF2-40B4-BE49-F238E27FC236}">
                <a16:creationId xmlns:a16="http://schemas.microsoft.com/office/drawing/2014/main" id="{4B7F6E55-0102-41D1-BBB5-E915F3D078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3412236"/>
            <a:ext cx="952500" cy="952500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8FBD08-25D6-4818-A37B-70A06E8A3F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1997911"/>
            <a:ext cx="952500" cy="952500"/>
          </a:xfrm>
          <a:prstGeom prst="rect">
            <a:avLst/>
          </a:prstGeom>
        </p:spPr>
      </p:pic>
      <p:pic>
        <p:nvPicPr>
          <p:cNvPr id="27" name="Picture 26" descr="A picture containing cat&#10;&#10;Description automatically generated">
            <a:extLst>
              <a:ext uri="{FF2B5EF4-FFF2-40B4-BE49-F238E27FC236}">
                <a16:creationId xmlns:a16="http://schemas.microsoft.com/office/drawing/2014/main" id="{8E55FB23-9A22-4FFC-96D5-10D4ADCE78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4851245"/>
            <a:ext cx="952500" cy="952500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9CC792AB-C259-4DD0-85EA-55B27471F5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3411537"/>
            <a:ext cx="952500" cy="952500"/>
          </a:xfrm>
          <a:prstGeom prst="rect">
            <a:avLst/>
          </a:prstGeom>
        </p:spPr>
      </p:pic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FF33CA-5A03-48B0-B132-998F5A8A17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2003283"/>
            <a:ext cx="952500" cy="952500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CE0DE338-36F9-4673-8D27-EB6DB03D33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45" y="691102"/>
            <a:ext cx="952500" cy="952500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61EA5F-404A-46B7-A5E7-BEE7C7902A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43" y="685306"/>
            <a:ext cx="952500" cy="9525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5FA9B7C-AD2F-4F48-B755-E56D1445ABEE}"/>
              </a:ext>
            </a:extLst>
          </p:cNvPr>
          <p:cNvSpPr txBox="1"/>
          <p:nvPr/>
        </p:nvSpPr>
        <p:spPr>
          <a:xfrm>
            <a:off x="6761241" y="6111522"/>
            <a:ext cx="134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 Hidden Layer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5AB810C-6BE9-4C20-A9F5-EB92B293A1CA}"/>
              </a:ext>
            </a:extLst>
          </p:cNvPr>
          <p:cNvSpPr txBox="1"/>
          <p:nvPr/>
        </p:nvSpPr>
        <p:spPr>
          <a:xfrm>
            <a:off x="6941325" y="4349496"/>
            <a:ext cx="98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6 Per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B8DFA2-96CD-4E11-A149-DC3BDC468FF4}"/>
              </a:ext>
            </a:extLst>
          </p:cNvPr>
          <p:cNvSpPr txBox="1"/>
          <p:nvPr/>
        </p:nvSpPr>
        <p:spPr>
          <a:xfrm>
            <a:off x="6941324" y="5773265"/>
            <a:ext cx="98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4 Per Layer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DF4EBC-2BBB-4228-8670-CC7D0F40906A}"/>
              </a:ext>
            </a:extLst>
          </p:cNvPr>
          <p:cNvSpPr txBox="1"/>
          <p:nvPr/>
        </p:nvSpPr>
        <p:spPr>
          <a:xfrm>
            <a:off x="6895639" y="2910487"/>
            <a:ext cx="1079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10 Per Layer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AB103C-A90C-4D11-9A40-B8A7A2F7CDF9}"/>
              </a:ext>
            </a:extLst>
          </p:cNvPr>
          <p:cNvSpPr txBox="1"/>
          <p:nvPr/>
        </p:nvSpPr>
        <p:spPr>
          <a:xfrm>
            <a:off x="6895639" y="1599067"/>
            <a:ext cx="1079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 Per Layer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C0B7AC9-754C-4D5F-A7D0-4063C86A066E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8103403" y="1188720"/>
            <a:ext cx="1269197" cy="624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95968DE-0260-470E-8C3F-06073BC80872}"/>
              </a:ext>
            </a:extLst>
          </p:cNvPr>
          <p:cNvCxnSpPr>
            <a:cxnSpLocks/>
            <a:endCxn id="59" idx="1"/>
          </p:cNvCxnSpPr>
          <p:nvPr/>
        </p:nvCxnSpPr>
        <p:spPr>
          <a:xfrm flipV="1">
            <a:off x="8103403" y="1813328"/>
            <a:ext cx="1269197" cy="5275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0572F29-A629-4AE5-A9B2-9BD8C47E9B04}"/>
              </a:ext>
            </a:extLst>
          </p:cNvPr>
          <p:cNvSpPr txBox="1"/>
          <p:nvPr/>
        </p:nvSpPr>
        <p:spPr>
          <a:xfrm>
            <a:off x="9372600" y="1628662"/>
            <a:ext cx="17810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Did not converge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B140B80-E53B-4760-BACF-40B5198ACA58}"/>
              </a:ext>
            </a:extLst>
          </p:cNvPr>
          <p:cNvSpPr/>
          <p:nvPr/>
        </p:nvSpPr>
        <p:spPr>
          <a:xfrm>
            <a:off x="6715556" y="3214860"/>
            <a:ext cx="1387847" cy="144241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8732A1-B57E-4A8A-B006-7827472393ED}"/>
              </a:ext>
            </a:extLst>
          </p:cNvPr>
          <p:cNvCxnSpPr>
            <a:cxnSpLocks/>
            <a:stCxn id="62" idx="6"/>
            <a:endCxn id="64" idx="1"/>
          </p:cNvCxnSpPr>
          <p:nvPr/>
        </p:nvCxnSpPr>
        <p:spPr>
          <a:xfrm>
            <a:off x="8103403" y="3936067"/>
            <a:ext cx="1469397" cy="6828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E92ED60-3301-4D0A-B099-C05B3EE4300B}"/>
              </a:ext>
            </a:extLst>
          </p:cNvPr>
          <p:cNvSpPr txBox="1"/>
          <p:nvPr/>
        </p:nvSpPr>
        <p:spPr>
          <a:xfrm>
            <a:off x="9572800" y="4434245"/>
            <a:ext cx="897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Best Fit</a:t>
            </a:r>
          </a:p>
        </p:txBody>
      </p:sp>
    </p:spTree>
    <p:extLst>
      <p:ext uri="{BB962C8B-B14F-4D97-AF65-F5344CB8AC3E}">
        <p14:creationId xmlns:p14="http://schemas.microsoft.com/office/powerpoint/2010/main" val="12028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9" grpId="0"/>
      <p:bldP spid="62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1447</Words>
  <Application>Microsoft Office PowerPoint</Application>
  <PresentationFormat>Widescreen</PresentationFormat>
  <Paragraphs>438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Neural Networks</vt:lpstr>
      <vt:lpstr>The Human Brain</vt:lpstr>
      <vt:lpstr>Artificial Neural Network</vt:lpstr>
      <vt:lpstr>Example Neural Network</vt:lpstr>
      <vt:lpstr>Decision Boundary for Neural Networks</vt:lpstr>
      <vt:lpstr>Example of Predicting with Neural Network</vt:lpstr>
      <vt:lpstr>Example for Blink Task</vt:lpstr>
      <vt:lpstr>Multi-Layer Neural Networks</vt:lpstr>
      <vt:lpstr>Decision Boundary for Multi-Layer Neural Networks</vt:lpstr>
      <vt:lpstr>Output Layer</vt:lpstr>
      <vt:lpstr>Neural Network Architectures/Concepts</vt:lpstr>
      <vt:lpstr>Loss For Neural Networks</vt:lpstr>
      <vt:lpstr>Optimizing Neural Nets – Back Propagation</vt:lpstr>
      <vt:lpstr>Conceptual Backprop with MSE</vt:lpstr>
      <vt:lpstr>Backprop Example</vt:lpstr>
      <vt:lpstr>Backprop Algorithm</vt:lpstr>
      <vt:lpstr>Backprop with Hidden Layer (or multiple outputs)</vt:lpstr>
      <vt:lpstr>Stochastic Gradient Descent</vt:lpstr>
      <vt:lpstr>Local Optimum and Momentum</vt:lpstr>
      <vt:lpstr>Dead Neurons &amp; Vanishing Gradients</vt:lpstr>
      <vt:lpstr>What should you do with Neural Networks?</vt:lpstr>
      <vt:lpstr>Summary of Artificial Neural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</dc:title>
  <dc:creator>Geoff Hulten</dc:creator>
  <cp:lastModifiedBy>Geoff Hulten</cp:lastModifiedBy>
  <cp:revision>104</cp:revision>
  <dcterms:created xsi:type="dcterms:W3CDTF">2018-10-27T16:01:10Z</dcterms:created>
  <dcterms:modified xsi:type="dcterms:W3CDTF">2019-11-18T06:14:36Z</dcterms:modified>
</cp:coreProperties>
</file>